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style3.xml" ContentType="application/vnd.ms-office.chartstyle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08" r:id="rId4"/>
    <p:sldId id="309" r:id="rId5"/>
    <p:sldId id="310" r:id="rId6"/>
    <p:sldId id="311" r:id="rId7"/>
    <p:sldId id="312" r:id="rId8"/>
    <p:sldId id="306" r:id="rId9"/>
    <p:sldId id="307" r:id="rId10"/>
    <p:sldId id="299" r:id="rId11"/>
    <p:sldId id="301" r:id="rId12"/>
    <p:sldId id="282" r:id="rId13"/>
    <p:sldId id="303" r:id="rId14"/>
    <p:sldId id="304" r:id="rId15"/>
    <p:sldId id="305" r:id="rId16"/>
    <p:sldId id="26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C8129A"/>
    <a:srgbClr val="FFE699"/>
    <a:srgbClr val="4472C4"/>
    <a:srgbClr val="CC0099"/>
    <a:srgbClr val="92D050"/>
    <a:srgbClr val="FFC000"/>
    <a:srgbClr val="CC3399"/>
    <a:srgbClr val="80008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077" autoAdjust="0"/>
  </p:normalViewPr>
  <p:slideViewPr>
    <p:cSldViewPr snapToGrid="0">
      <p:cViewPr>
        <p:scale>
          <a:sx n="75" d="100"/>
          <a:sy n="75" d="100"/>
        </p:scale>
        <p:origin x="1157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bagas.setiaji\OneDrive\File%20Bagas%20Nitip\2020\Statistik\09.%20September\Catatan%20Pembuatan%20Slide%20Septemb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rfan\OJK\2020-Nov\DataBulanan\Catatan%20Pembuatan%20Slide%20Oktob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bagas.setiaji\OneDrive\File%20Bagas%20Nitip\2020\Statistik\10.%20Oktober\Catatan%20Pembuatan%20Slide%20Oktob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bagas.setiaji\OneDrive\File%20Bagas%20Nitip\2020\Statistik\10.%20Oktober\Catatan%20Pembuatan%20Slide%20Oktob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418607096967"/>
          <c:y val="5.5302547734603996E-2"/>
          <c:w val="0.43830350332243073"/>
          <c:h val="0.8030271774981467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'[Catatan Pembuatan Slide Oktober.xlsx]Summary'!$H$9</c:f>
              <c:strCache>
                <c:ptCount val="1"/>
                <c:pt idx="0">
                  <c:v>Borrower Aktif</c:v>
                </c:pt>
              </c:strCache>
            </c:strRef>
          </c:tx>
          <c:spPr>
            <a:ln w="6350"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CC0099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51-4207-A1C6-77803408566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51-4207-A1C6-77803408566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493A680-9981-47A0-859A-7443153ED0EC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10596C15-C033-4583-AFA7-31581AA517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51-4207-A1C6-77803408566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5A05BD5-9DAA-42D7-BA21-808D5626456D}" type="CATEGORYNAME">
                      <a:rPr lang="en-US" smtClean="0"/>
                      <a:pPr/>
                      <a:t>[CATEGORY NAME]</a:t>
                    </a:fld>
                    <a:r>
                      <a:rPr lang="en-US" baseline="0" smtClean="0"/>
                      <a:t> </a:t>
                    </a:r>
                    <a:fld id="{6CEFBE91-4FD2-439D-910E-058AF78583BD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51-4207-A1C6-778034085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'[Catatan Pembuatan Slide Oktober.xlsx]Summary'!$G$10:$G$11</c:f>
              <c:strCache>
                <c:ptCount val="2"/>
                <c:pt idx="0">
                  <c:v>Jawa</c:v>
                </c:pt>
                <c:pt idx="1">
                  <c:v>Luar Jawa</c:v>
                </c:pt>
              </c:strCache>
            </c:strRef>
          </c:cat>
          <c:val>
            <c:numRef>
              <c:f>'[Catatan Pembuatan Slide Oktober.xlsx]Summary'!$H$10:$H$11</c:f>
              <c:numCache>
                <c:formatCode>0.00%</c:formatCode>
                <c:ptCount val="2"/>
                <c:pt idx="0">
                  <c:v>0.89841582546618459</c:v>
                </c:pt>
                <c:pt idx="1">
                  <c:v>0.10158417453381544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1-4207-A1C6-778034085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Status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16-45F1-BEA0-D8B1EB628C6A}"/>
              </c:ext>
            </c:extLst>
          </c:dPt>
          <c:cat>
            <c:strRef>
              <c:f>Sheet1!$A$2:$A$3</c:f>
              <c:strCache>
                <c:ptCount val="2"/>
                <c:pt idx="0">
                  <c:v>Lokal</c:v>
                </c:pt>
                <c:pt idx="1">
                  <c:v>Penanaman Modal Asing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C-C949-AD2A-75919FE28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0C-43C6-B78F-34043E70169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0C-43C6-B78F-34043E70169F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0C-43C6-B78F-34043E70169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0C-43C6-B78F-34043E70169F}"/>
              </c:ext>
            </c:extLst>
          </c:dPt>
          <c:dLbls>
            <c:dLbl>
              <c:idx val="0"/>
              <c:layout>
                <c:manualLayout>
                  <c:x val="8.7834234295734684E-2"/>
                  <c:y val="-0.140725646996067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0C-43C6-B78F-34043E70169F}"/>
                </c:ext>
              </c:extLst>
            </c:dLbl>
            <c:dLbl>
              <c:idx val="1"/>
              <c:layout>
                <c:manualLayout>
                  <c:x val="6.4738361798625299E-2"/>
                  <c:y val="0.152930784409905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0C-43C6-B78F-34043E70169F}"/>
                </c:ext>
              </c:extLst>
            </c:dLbl>
            <c:dLbl>
              <c:idx val="2"/>
              <c:layout>
                <c:manualLayout>
                  <c:x val="-9.16136364606044E-2"/>
                  <c:y val="-0.131442480546050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0C-43C6-B78F-34043E70169F}"/>
                </c:ext>
              </c:extLst>
            </c:dLbl>
            <c:dLbl>
              <c:idx val="3"/>
              <c:layout>
                <c:manualLayout>
                  <c:x val="-3.2369047568254837E-2"/>
                  <c:y val="-0.160874109000211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0C-43C6-B78F-34043E70169F}"/>
                </c:ext>
              </c:extLst>
            </c:dLbl>
            <c:numFmt formatCode="0.0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'Karakteristik Pengguna'!$A$23:$A$26</c:f>
              <c:strCache>
                <c:ptCount val="4"/>
                <c:pt idx="0">
                  <c:v>&lt;19 tahun</c:v>
                </c:pt>
                <c:pt idx="1">
                  <c:v>19-34 Tahun</c:v>
                </c:pt>
                <c:pt idx="2">
                  <c:v>35-54 Tahun</c:v>
                </c:pt>
                <c:pt idx="3">
                  <c:v>&gt;54 Tahun</c:v>
                </c:pt>
              </c:strCache>
            </c:strRef>
          </c:cat>
          <c:val>
            <c:numRef>
              <c:f>'Karakteristik Pengguna'!$B$23:$B$26</c:f>
              <c:numCache>
                <c:formatCode>_(* #,##0_);_(* \(#,##0\);_(* "-"_);_(@_)</c:formatCode>
                <c:ptCount val="4"/>
                <c:pt idx="0">
                  <c:v>350096</c:v>
                </c:pt>
                <c:pt idx="1">
                  <c:v>26268155.199999999</c:v>
                </c:pt>
                <c:pt idx="2">
                  <c:v>11806879.800000001</c:v>
                </c:pt>
                <c:pt idx="3">
                  <c:v>495515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0C-43C6-B78F-34043E7016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41647051998129"/>
          <c:y val="0.81187616811169772"/>
          <c:w val="0.51329480553653117"/>
          <c:h val="0.16297085092996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F6-4FF2-8B75-F800D4143B9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F6-4FF2-8B75-F800D4143B98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F6-4FF2-8B75-F800D4143B9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F6-4FF2-8B75-F800D4143B98}"/>
              </c:ext>
            </c:extLst>
          </c:dPt>
          <c:dLbls>
            <c:dLbl>
              <c:idx val="0"/>
              <c:layout>
                <c:manualLayout>
                  <c:x val="2.8525568371944414E-2"/>
                  <c:y val="-0.13910241907693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F6-4FF2-8B75-F800D4143B98}"/>
                </c:ext>
              </c:extLst>
            </c:dLbl>
            <c:dLbl>
              <c:idx val="1"/>
              <c:layout>
                <c:manualLayout>
                  <c:x val="7.7838829843354732E-2"/>
                  <c:y val="9.91666579906685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F6-4FF2-8B75-F800D4143B98}"/>
                </c:ext>
              </c:extLst>
            </c:dLbl>
            <c:dLbl>
              <c:idx val="2"/>
              <c:layout>
                <c:manualLayout>
                  <c:x val="-8.3398746260737372E-2"/>
                  <c:y val="-2.3611109045397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EF6-4FF2-8B75-F800D4143B98}"/>
                </c:ext>
              </c:extLst>
            </c:dLbl>
            <c:dLbl>
              <c:idx val="3"/>
              <c:layout>
                <c:manualLayout>
                  <c:x val="-3.3053761908771254E-2"/>
                  <c:y val="-0.136517060828119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F6-4FF2-8B75-F800D4143B98}"/>
                </c:ext>
              </c:extLst>
            </c:dLbl>
            <c:numFmt formatCode="0.0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'Karakteristik Pengguna'!$A$35:$A$38</c:f>
              <c:strCache>
                <c:ptCount val="4"/>
                <c:pt idx="0">
                  <c:v>&lt;19 tahun</c:v>
                </c:pt>
                <c:pt idx="1">
                  <c:v>19-34 Tahun</c:v>
                </c:pt>
                <c:pt idx="2">
                  <c:v>35-54 Tahun</c:v>
                </c:pt>
                <c:pt idx="3">
                  <c:v>&gt;54 Tahun</c:v>
                </c:pt>
              </c:strCache>
            </c:strRef>
          </c:cat>
          <c:val>
            <c:numRef>
              <c:f>'Karakteristik Pengguna'!$B$35:$B$38</c:f>
              <c:numCache>
                <c:formatCode>_(* #,##0_);_(* \(#,##0\);_(* "-"_);_(@_)</c:formatCode>
                <c:ptCount val="4"/>
                <c:pt idx="0">
                  <c:v>9799</c:v>
                </c:pt>
                <c:pt idx="1">
                  <c:v>462670</c:v>
                </c:pt>
                <c:pt idx="2">
                  <c:v>200393</c:v>
                </c:pt>
                <c:pt idx="3">
                  <c:v>20312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F6-4FF2-8B75-F800D4143B9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05022924804975"/>
          <c:y val="0.84003417847470008"/>
          <c:w val="0.50165965694002335"/>
          <c:h val="0.15996582152529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2EF95-C89A-48B3-9E32-9518C133292B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271A-32F6-4255-9D22-D1FCD5A3E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271A-32F6-4255-9D22-D1FCD5A3E4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6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271A-32F6-4255-9D22-D1FCD5A3E4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6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271A-32F6-4255-9D22-D1FCD5A3E4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271A-32F6-4255-9D22-D1FCD5A3E4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271A-32F6-4255-9D22-D1FCD5A3E4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0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271A-32F6-4255-9D22-D1FCD5A3E4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1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271A-32F6-4255-9D22-D1FCD5A3E4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1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271A-32F6-4255-9D22-D1FCD5A3E48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1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 flipH="1" flipV="1">
            <a:off x="5689289" y="-10160"/>
            <a:ext cx="6521222" cy="688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" y="-6351"/>
            <a:ext cx="5298419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Parallelogram 33"/>
          <p:cNvSpPr/>
          <p:nvPr userDrawn="1"/>
        </p:nvSpPr>
        <p:spPr>
          <a:xfrm flipH="1">
            <a:off x="0" y="-8964"/>
            <a:ext cx="6878323" cy="6904208"/>
          </a:xfrm>
          <a:prstGeom prst="parallelogram">
            <a:avLst>
              <a:gd name="adj" fmla="val 24264"/>
            </a:avLst>
          </a:prstGeom>
          <a:solidFill>
            <a:srgbClr val="83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4629873" y="17593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13629" y="4521302"/>
            <a:ext cx="50619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45324" y="7068599"/>
            <a:ext cx="2743200" cy="365125"/>
          </a:xfrm>
        </p:spPr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" name="Parallelogram 55"/>
          <p:cNvSpPr/>
          <p:nvPr userDrawn="1"/>
        </p:nvSpPr>
        <p:spPr>
          <a:xfrm flipH="1" flipV="1">
            <a:off x="1" y="-10160"/>
            <a:ext cx="6883859" cy="6912710"/>
          </a:xfrm>
          <a:prstGeom prst="parallelogram">
            <a:avLst>
              <a:gd name="adj" fmla="val 24264"/>
            </a:avLst>
          </a:prstGeom>
          <a:solidFill>
            <a:srgbClr val="83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13630" y="1161544"/>
            <a:ext cx="5061995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 flipV="1">
            <a:off x="10361113" y="6361531"/>
            <a:ext cx="1849398" cy="546203"/>
            <a:chOff x="10372687" y="-45584"/>
            <a:chExt cx="1849398" cy="879990"/>
          </a:xfrm>
        </p:grpSpPr>
        <p:sp>
          <p:nvSpPr>
            <p:cNvPr id="58" name="Rectangle 57"/>
            <p:cNvSpPr/>
            <p:nvPr userDrawn="1"/>
          </p:nvSpPr>
          <p:spPr>
            <a:xfrm flipH="1" flipV="1">
              <a:off x="11266481" y="-25507"/>
              <a:ext cx="955604" cy="859912"/>
            </a:xfrm>
            <a:prstGeom prst="rect">
              <a:avLst/>
            </a:prstGeom>
            <a:solidFill>
              <a:srgbClr val="83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/>
            <p:cNvSpPr/>
            <p:nvPr userDrawn="1"/>
          </p:nvSpPr>
          <p:spPr>
            <a:xfrm flipH="1">
              <a:off x="10372687" y="-45584"/>
              <a:ext cx="921445" cy="435900"/>
            </a:xfrm>
            <a:prstGeom prst="parallelogram">
              <a:avLst>
                <a:gd name="adj" fmla="val 102220"/>
              </a:avLst>
            </a:prstGeom>
            <a:solidFill>
              <a:srgbClr val="E7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 userDrawn="1"/>
          </p:nvSpPr>
          <p:spPr>
            <a:xfrm flipH="1">
              <a:off x="10679574" y="-37081"/>
              <a:ext cx="1538630" cy="871487"/>
            </a:xfrm>
            <a:prstGeom prst="parallelogram">
              <a:avLst>
                <a:gd name="adj" fmla="val 102220"/>
              </a:avLst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19354"/>
          <a:stretch/>
        </p:blipFill>
        <p:spPr>
          <a:xfrm>
            <a:off x="-246623" y="834405"/>
            <a:ext cx="5817847" cy="5735565"/>
          </a:xfrm>
          <a:prstGeom prst="rect">
            <a:avLst/>
          </a:prstGeom>
        </p:spPr>
      </p:pic>
      <p:grpSp>
        <p:nvGrpSpPr>
          <p:cNvPr id="43" name="Group 42"/>
          <p:cNvGrpSpPr/>
          <p:nvPr userDrawn="1"/>
        </p:nvGrpSpPr>
        <p:grpSpPr>
          <a:xfrm rot="10800000" flipV="1">
            <a:off x="-7267" y="-11576"/>
            <a:ext cx="2015056" cy="948870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44" name="Parallelogram 43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281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rot="10800000" flipV="1">
            <a:off x="-3760" y="-4053"/>
            <a:ext cx="1935430" cy="863964"/>
            <a:chOff x="5906074" y="0"/>
            <a:chExt cx="6275266" cy="465394"/>
          </a:xfrm>
        </p:grpSpPr>
        <p:sp>
          <p:nvSpPr>
            <p:cNvPr id="47" name="Parallelogram 46"/>
            <p:cNvSpPr/>
            <p:nvPr/>
          </p:nvSpPr>
          <p:spPr>
            <a:xfrm flipH="1">
              <a:off x="5906074" y="0"/>
              <a:ext cx="6275266" cy="465394"/>
            </a:xfrm>
            <a:prstGeom prst="parallelogram">
              <a:avLst>
                <a:gd name="adj" fmla="val 281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Triangle 47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Content Placeholder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3" y="119566"/>
            <a:ext cx="1428305" cy="5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 flipH="1" flipV="1">
            <a:off x="5689289" y="-10160"/>
            <a:ext cx="6521222" cy="688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" y="-6351"/>
            <a:ext cx="5298419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Parallelogram 33"/>
          <p:cNvSpPr/>
          <p:nvPr userDrawn="1"/>
        </p:nvSpPr>
        <p:spPr>
          <a:xfrm flipH="1">
            <a:off x="0" y="-8964"/>
            <a:ext cx="6878323" cy="6904208"/>
          </a:xfrm>
          <a:prstGeom prst="parallelogram">
            <a:avLst>
              <a:gd name="adj" fmla="val 24264"/>
            </a:avLst>
          </a:prstGeom>
          <a:solidFill>
            <a:srgbClr val="83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4629873" y="17593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13629" y="4521302"/>
            <a:ext cx="50619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45324" y="7068599"/>
            <a:ext cx="2743200" cy="365125"/>
          </a:xfrm>
        </p:spPr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Parallelogram 55"/>
          <p:cNvSpPr/>
          <p:nvPr userDrawn="1"/>
        </p:nvSpPr>
        <p:spPr>
          <a:xfrm flipH="1" flipV="1">
            <a:off x="1" y="-10160"/>
            <a:ext cx="6883859" cy="6912710"/>
          </a:xfrm>
          <a:prstGeom prst="parallelogram">
            <a:avLst>
              <a:gd name="adj" fmla="val 24264"/>
            </a:avLst>
          </a:prstGeom>
          <a:solidFill>
            <a:srgbClr val="83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13630" y="1161544"/>
            <a:ext cx="5061995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 flipV="1">
            <a:off x="10361113" y="6361531"/>
            <a:ext cx="1849398" cy="546203"/>
            <a:chOff x="10372687" y="-45584"/>
            <a:chExt cx="1849398" cy="879990"/>
          </a:xfrm>
        </p:grpSpPr>
        <p:sp>
          <p:nvSpPr>
            <p:cNvPr id="58" name="Rectangle 57"/>
            <p:cNvSpPr/>
            <p:nvPr userDrawn="1"/>
          </p:nvSpPr>
          <p:spPr>
            <a:xfrm flipH="1" flipV="1">
              <a:off x="11266481" y="-25507"/>
              <a:ext cx="955604" cy="859912"/>
            </a:xfrm>
            <a:prstGeom prst="rect">
              <a:avLst/>
            </a:prstGeom>
            <a:solidFill>
              <a:srgbClr val="83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Parallelogram 39"/>
            <p:cNvSpPr/>
            <p:nvPr userDrawn="1"/>
          </p:nvSpPr>
          <p:spPr>
            <a:xfrm flipH="1">
              <a:off x="10372687" y="-45584"/>
              <a:ext cx="921445" cy="435900"/>
            </a:xfrm>
            <a:prstGeom prst="parallelogram">
              <a:avLst>
                <a:gd name="adj" fmla="val 102220"/>
              </a:avLst>
            </a:prstGeom>
            <a:solidFill>
              <a:srgbClr val="E7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Parallelogram 40"/>
            <p:cNvSpPr/>
            <p:nvPr userDrawn="1"/>
          </p:nvSpPr>
          <p:spPr>
            <a:xfrm flipH="1">
              <a:off x="10679574" y="-37081"/>
              <a:ext cx="1538630" cy="871487"/>
            </a:xfrm>
            <a:prstGeom prst="parallelogram">
              <a:avLst>
                <a:gd name="adj" fmla="val 102220"/>
              </a:avLst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19354"/>
          <a:stretch/>
        </p:blipFill>
        <p:spPr>
          <a:xfrm>
            <a:off x="-246623" y="834405"/>
            <a:ext cx="5817847" cy="5735565"/>
          </a:xfrm>
          <a:prstGeom prst="rect">
            <a:avLst/>
          </a:prstGeom>
        </p:spPr>
      </p:pic>
      <p:grpSp>
        <p:nvGrpSpPr>
          <p:cNvPr id="43" name="Group 42"/>
          <p:cNvGrpSpPr/>
          <p:nvPr userDrawn="1"/>
        </p:nvGrpSpPr>
        <p:grpSpPr>
          <a:xfrm rot="10800000" flipV="1">
            <a:off x="-7267" y="-11576"/>
            <a:ext cx="2015056" cy="948870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44" name="Parallelogram 43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281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rot="10800000" flipV="1">
            <a:off x="-3760" y="-4053"/>
            <a:ext cx="1935430" cy="863964"/>
            <a:chOff x="5906074" y="0"/>
            <a:chExt cx="6275266" cy="465394"/>
          </a:xfrm>
        </p:grpSpPr>
        <p:sp>
          <p:nvSpPr>
            <p:cNvPr id="47" name="Parallelogram 46"/>
            <p:cNvSpPr/>
            <p:nvPr/>
          </p:nvSpPr>
          <p:spPr>
            <a:xfrm flipH="1">
              <a:off x="5906074" y="0"/>
              <a:ext cx="6275266" cy="465394"/>
            </a:xfrm>
            <a:prstGeom prst="parallelogram">
              <a:avLst>
                <a:gd name="adj" fmla="val 281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ight Triangle 47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9" name="Content Placeholder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3" y="119566"/>
            <a:ext cx="1428305" cy="5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6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1" y="-6351"/>
            <a:ext cx="12192000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1252" b="18811"/>
          <a:stretch>
            <a:fillRect/>
          </a:stretch>
        </p:blipFill>
        <p:spPr>
          <a:xfrm>
            <a:off x="-8903" y="1182132"/>
            <a:ext cx="12192000" cy="5913121"/>
          </a:xfrm>
          <a:prstGeom prst="rect">
            <a:avLst/>
          </a:prstGeom>
        </p:spPr>
      </p:pic>
      <p:grpSp>
        <p:nvGrpSpPr>
          <p:cNvPr id="43" name="Group 42"/>
          <p:cNvGrpSpPr/>
          <p:nvPr userDrawn="1"/>
        </p:nvGrpSpPr>
        <p:grpSpPr>
          <a:xfrm rot="10800000" flipV="1">
            <a:off x="-7267" y="-11576"/>
            <a:ext cx="2015056" cy="948870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44" name="Parallelogram 43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281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rot="10800000" flipV="1">
            <a:off x="-3760" y="-4053"/>
            <a:ext cx="1935430" cy="863964"/>
            <a:chOff x="5906074" y="0"/>
            <a:chExt cx="6275266" cy="465394"/>
          </a:xfrm>
        </p:grpSpPr>
        <p:sp>
          <p:nvSpPr>
            <p:cNvPr id="47" name="Parallelogram 46"/>
            <p:cNvSpPr/>
            <p:nvPr/>
          </p:nvSpPr>
          <p:spPr>
            <a:xfrm flipH="1">
              <a:off x="5906074" y="0"/>
              <a:ext cx="6275266" cy="465394"/>
            </a:xfrm>
            <a:prstGeom prst="parallelogram">
              <a:avLst>
                <a:gd name="adj" fmla="val 281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ight Triangle 47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9" name="Content Placeholder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3" y="119566"/>
            <a:ext cx="1428305" cy="5676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805"/>
            <a:ext cx="10515600" cy="4909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6824"/>
            <a:ext cx="411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Group 56"/>
          <p:cNvGrpSpPr/>
          <p:nvPr userDrawn="1"/>
        </p:nvGrpSpPr>
        <p:grpSpPr>
          <a:xfrm rot="10800000" flipH="1" flipV="1">
            <a:off x="3206189" y="-20079"/>
            <a:ext cx="8994592" cy="962723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58" name="Parallelogram 57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915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ight Triangle 58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3206188" y="-11576"/>
            <a:ext cx="9009878" cy="871487"/>
            <a:chOff x="4934379" y="0"/>
            <a:chExt cx="7246961" cy="465394"/>
          </a:xfrm>
        </p:grpSpPr>
        <p:sp>
          <p:nvSpPr>
            <p:cNvPr id="34" name="Parallelogram 33"/>
            <p:cNvSpPr/>
            <p:nvPr/>
          </p:nvSpPr>
          <p:spPr>
            <a:xfrm flipH="1">
              <a:off x="4934379" y="0"/>
              <a:ext cx="7246961" cy="465394"/>
            </a:xfrm>
            <a:prstGeom prst="parallelogram">
              <a:avLst>
                <a:gd name="adj" fmla="val 1022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Triangle 34"/>
            <p:cNvSpPr/>
            <p:nvPr/>
          </p:nvSpPr>
          <p:spPr>
            <a:xfrm rot="16200000" flipH="1">
              <a:off x="11557174" y="-150592"/>
              <a:ext cx="461374" cy="7625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0" name="Parallelogram 39"/>
          <p:cNvSpPr/>
          <p:nvPr userDrawn="1"/>
        </p:nvSpPr>
        <p:spPr>
          <a:xfrm flipH="1">
            <a:off x="2568011" y="-20078"/>
            <a:ext cx="921445" cy="435901"/>
          </a:xfrm>
          <a:prstGeom prst="parallelogram">
            <a:avLst>
              <a:gd name="adj" fmla="val 102220"/>
            </a:avLst>
          </a:prstGeom>
          <a:solidFill>
            <a:srgbClr val="E7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Parallelogram 40"/>
          <p:cNvSpPr/>
          <p:nvPr userDrawn="1"/>
        </p:nvSpPr>
        <p:spPr>
          <a:xfrm flipH="1">
            <a:off x="3016465" y="-11576"/>
            <a:ext cx="1896318" cy="871487"/>
          </a:xfrm>
          <a:prstGeom prst="parallelogram">
            <a:avLst>
              <a:gd name="adj" fmla="val 102220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051" y="-4054"/>
            <a:ext cx="7059746" cy="856443"/>
          </a:xfr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3"/>
          <p:cNvSpPr txBox="1">
            <a:spLocks/>
          </p:cNvSpPr>
          <p:nvPr userDrawn="1"/>
        </p:nvSpPr>
        <p:spPr>
          <a:xfrm>
            <a:off x="11772038" y="6598790"/>
            <a:ext cx="431379" cy="285189"/>
          </a:xfrm>
          <a:prstGeom prst="rect">
            <a:avLst/>
          </a:prstGeom>
          <a:solidFill>
            <a:srgbClr val="CCCC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7AACF82-F032-4016-8F38-5A1FE6A7C42A}" type="slidenum">
              <a:rPr lang="id-ID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2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3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5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 userDrawn="1"/>
        </p:nvSpPr>
        <p:spPr>
          <a:xfrm>
            <a:off x="1" y="-6351"/>
            <a:ext cx="12192000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 userDrawn="1"/>
        </p:nvSpPr>
        <p:spPr>
          <a:xfrm>
            <a:off x="4629873" y="17593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 rot="10800000" flipV="1">
            <a:off x="-7267" y="-11576"/>
            <a:ext cx="2015056" cy="948870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69" name="Parallelogram 68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281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ight Triangle 69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/>
          <p:cNvGrpSpPr/>
          <p:nvPr userDrawn="1"/>
        </p:nvGrpSpPr>
        <p:grpSpPr>
          <a:xfrm rot="10800000" flipV="1">
            <a:off x="-3760" y="-4053"/>
            <a:ext cx="1935430" cy="863964"/>
            <a:chOff x="5906074" y="0"/>
            <a:chExt cx="6275266" cy="465394"/>
          </a:xfrm>
        </p:grpSpPr>
        <p:sp>
          <p:nvSpPr>
            <p:cNvPr id="72" name="Parallelogram 71"/>
            <p:cNvSpPr/>
            <p:nvPr/>
          </p:nvSpPr>
          <p:spPr>
            <a:xfrm flipH="1">
              <a:off x="5906074" y="0"/>
              <a:ext cx="6275266" cy="465394"/>
            </a:xfrm>
            <a:prstGeom prst="parallelogram">
              <a:avLst>
                <a:gd name="adj" fmla="val 281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ight Triangle 72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4" name="Content Placeholder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3" y="119566"/>
            <a:ext cx="1428305" cy="567633"/>
          </a:xfrm>
          <a:prstGeom prst="rect">
            <a:avLst/>
          </a:prstGeom>
        </p:spPr>
      </p:pic>
      <p:grpSp>
        <p:nvGrpSpPr>
          <p:cNvPr id="76" name="Group 75"/>
          <p:cNvGrpSpPr/>
          <p:nvPr userDrawn="1"/>
        </p:nvGrpSpPr>
        <p:grpSpPr>
          <a:xfrm rot="10800000" flipH="1" flipV="1">
            <a:off x="3206189" y="-20079"/>
            <a:ext cx="8994592" cy="962723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77" name="Parallelogram 76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915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ight Triangle 77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Group 78"/>
          <p:cNvGrpSpPr/>
          <p:nvPr userDrawn="1"/>
        </p:nvGrpSpPr>
        <p:grpSpPr>
          <a:xfrm>
            <a:off x="3206188" y="-11576"/>
            <a:ext cx="9009878" cy="871487"/>
            <a:chOff x="4934379" y="0"/>
            <a:chExt cx="7246961" cy="465394"/>
          </a:xfrm>
        </p:grpSpPr>
        <p:sp>
          <p:nvSpPr>
            <p:cNvPr id="80" name="Parallelogram 79"/>
            <p:cNvSpPr/>
            <p:nvPr/>
          </p:nvSpPr>
          <p:spPr>
            <a:xfrm flipH="1">
              <a:off x="4934379" y="0"/>
              <a:ext cx="7246961" cy="465394"/>
            </a:xfrm>
            <a:prstGeom prst="parallelogram">
              <a:avLst>
                <a:gd name="adj" fmla="val 1022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ight Triangle 80"/>
            <p:cNvSpPr/>
            <p:nvPr/>
          </p:nvSpPr>
          <p:spPr>
            <a:xfrm rot="16200000" flipH="1">
              <a:off x="11557174" y="-150592"/>
              <a:ext cx="461374" cy="7625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Parallelogram 81"/>
          <p:cNvSpPr/>
          <p:nvPr userDrawn="1"/>
        </p:nvSpPr>
        <p:spPr>
          <a:xfrm flipH="1">
            <a:off x="2568011" y="-20078"/>
            <a:ext cx="921445" cy="435901"/>
          </a:xfrm>
          <a:prstGeom prst="parallelogram">
            <a:avLst>
              <a:gd name="adj" fmla="val 102220"/>
            </a:avLst>
          </a:prstGeom>
          <a:solidFill>
            <a:srgbClr val="E7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Parallelogram 82"/>
          <p:cNvSpPr/>
          <p:nvPr userDrawn="1"/>
        </p:nvSpPr>
        <p:spPr>
          <a:xfrm flipH="1">
            <a:off x="3016465" y="-11576"/>
            <a:ext cx="1896318" cy="871487"/>
          </a:xfrm>
          <a:prstGeom prst="parallelogram">
            <a:avLst>
              <a:gd name="adj" fmla="val 102220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Slide Number Placeholder 3"/>
          <p:cNvSpPr txBox="1">
            <a:spLocks/>
          </p:cNvSpPr>
          <p:nvPr userDrawn="1"/>
        </p:nvSpPr>
        <p:spPr>
          <a:xfrm>
            <a:off x="11772038" y="6598790"/>
            <a:ext cx="431379" cy="285189"/>
          </a:xfrm>
          <a:prstGeom prst="rect">
            <a:avLst/>
          </a:prstGeom>
          <a:solidFill>
            <a:srgbClr val="CCCC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7AACF82-F032-4016-8F38-5A1FE6A7C42A}" type="slidenum">
              <a:rPr lang="id-ID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2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katadata.co.id/media/oldmedia/thumb/field/image/960_640_Gedung%20OJK_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0"/>
            <a:ext cx="12192130" cy="68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920400" y="2039737"/>
            <a:ext cx="10283175" cy="3105934"/>
            <a:chOff x="1908825" y="3255079"/>
            <a:chExt cx="10283175" cy="3105934"/>
          </a:xfrm>
        </p:grpSpPr>
        <p:grpSp>
          <p:nvGrpSpPr>
            <p:cNvPr id="53" name="Group 52"/>
            <p:cNvGrpSpPr/>
            <p:nvPr userDrawn="1"/>
          </p:nvGrpSpPr>
          <p:grpSpPr>
            <a:xfrm>
              <a:off x="1908825" y="3255079"/>
              <a:ext cx="10283175" cy="3105934"/>
              <a:chOff x="1924065" y="-189161"/>
              <a:chExt cx="10283175" cy="3105934"/>
            </a:xfrm>
          </p:grpSpPr>
          <p:grpSp>
            <p:nvGrpSpPr>
              <p:cNvPr id="44" name="Group 43"/>
              <p:cNvGrpSpPr/>
              <p:nvPr userDrawn="1"/>
            </p:nvGrpSpPr>
            <p:grpSpPr>
              <a:xfrm>
                <a:off x="1924065" y="886842"/>
                <a:ext cx="10283175" cy="1150237"/>
                <a:chOff x="-11415" y="2172828"/>
                <a:chExt cx="9648055" cy="962723"/>
              </a:xfrm>
            </p:grpSpPr>
            <p:grpSp>
              <p:nvGrpSpPr>
                <p:cNvPr id="33" name="Group 32"/>
                <p:cNvGrpSpPr/>
                <p:nvPr userDrawn="1"/>
              </p:nvGrpSpPr>
              <p:grpSpPr>
                <a:xfrm rot="10800000" flipH="1" flipV="1">
                  <a:off x="626763" y="2172828"/>
                  <a:ext cx="8994592" cy="962723"/>
                  <a:chOff x="5200643" y="0"/>
                  <a:chExt cx="6980697" cy="465394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34" name="Parallelogram 33"/>
                  <p:cNvSpPr/>
                  <p:nvPr/>
                </p:nvSpPr>
                <p:spPr>
                  <a:xfrm flipH="1">
                    <a:off x="5200643" y="0"/>
                    <a:ext cx="6980697" cy="465394"/>
                  </a:xfrm>
                  <a:prstGeom prst="parallelogram">
                    <a:avLst>
                      <a:gd name="adj" fmla="val 9154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Right Triangle 34"/>
                  <p:cNvSpPr/>
                  <p:nvPr/>
                </p:nvSpPr>
                <p:spPr>
                  <a:xfrm rot="16200000" flipH="1">
                    <a:off x="10220977" y="-1486786"/>
                    <a:ext cx="461374" cy="3434953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" name="Group 35"/>
                <p:cNvGrpSpPr/>
                <p:nvPr userDrawn="1"/>
              </p:nvGrpSpPr>
              <p:grpSpPr>
                <a:xfrm>
                  <a:off x="626762" y="2181331"/>
                  <a:ext cx="9009878" cy="871487"/>
                  <a:chOff x="4934379" y="0"/>
                  <a:chExt cx="7246961" cy="465394"/>
                </a:xfrm>
              </p:grpSpPr>
              <p:sp>
                <p:nvSpPr>
                  <p:cNvPr id="37" name="Parallelogram 36"/>
                  <p:cNvSpPr/>
                  <p:nvPr/>
                </p:nvSpPr>
                <p:spPr>
                  <a:xfrm flipH="1">
                    <a:off x="4934379" y="0"/>
                    <a:ext cx="7246961" cy="465394"/>
                  </a:xfrm>
                  <a:prstGeom prst="parallelogram">
                    <a:avLst>
                      <a:gd name="adj" fmla="val 10222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Right Triangle 37"/>
                  <p:cNvSpPr/>
                  <p:nvPr/>
                </p:nvSpPr>
                <p:spPr>
                  <a:xfrm rot="16200000" flipH="1">
                    <a:off x="11450014" y="-257752"/>
                    <a:ext cx="461374" cy="976884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9" name="Parallelogram 38"/>
                <p:cNvSpPr/>
                <p:nvPr userDrawn="1"/>
              </p:nvSpPr>
              <p:spPr>
                <a:xfrm flipH="1">
                  <a:off x="-11415" y="2172829"/>
                  <a:ext cx="921445" cy="435901"/>
                </a:xfrm>
                <a:prstGeom prst="parallelogram">
                  <a:avLst>
                    <a:gd name="adj" fmla="val 102220"/>
                  </a:avLst>
                </a:prstGeom>
                <a:solidFill>
                  <a:srgbClr val="E7FF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Parallelogram 39"/>
                <p:cNvSpPr/>
                <p:nvPr userDrawn="1"/>
              </p:nvSpPr>
              <p:spPr>
                <a:xfrm flipH="1">
                  <a:off x="437039" y="2181331"/>
                  <a:ext cx="1896318" cy="871487"/>
                </a:xfrm>
                <a:prstGeom prst="parallelogram">
                  <a:avLst>
                    <a:gd name="adj" fmla="val 102220"/>
                  </a:avLst>
                </a:prstGeom>
                <a:solidFill>
                  <a:srgbClr val="CC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Diamond 44"/>
              <p:cNvSpPr/>
              <p:nvPr userDrawn="1"/>
            </p:nvSpPr>
            <p:spPr>
              <a:xfrm>
                <a:off x="3340650" y="-116840"/>
                <a:ext cx="3049990" cy="3018253"/>
              </a:xfrm>
              <a:prstGeom prst="diamond">
                <a:avLst/>
              </a:prstGeom>
              <a:solidFill>
                <a:srgbClr val="A6A6A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Diamond 47"/>
              <p:cNvSpPr/>
              <p:nvPr userDrawn="1"/>
            </p:nvSpPr>
            <p:spPr>
              <a:xfrm>
                <a:off x="3257282" y="-189161"/>
                <a:ext cx="3049990" cy="3018253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dirty="0">
                    <a:solidFill>
                      <a:prstClr val="white"/>
                    </a:solidFill>
                  </a:rPr>
                  <a:t>Z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iamond 45"/>
              <p:cNvSpPr/>
              <p:nvPr userDrawn="1"/>
            </p:nvSpPr>
            <p:spPr>
              <a:xfrm rot="2614046">
                <a:off x="3333800" y="-101480"/>
                <a:ext cx="3049990" cy="3018253"/>
              </a:xfrm>
              <a:prstGeom prst="diamond">
                <a:avLst/>
              </a:prstGeom>
              <a:solidFill>
                <a:srgbClr val="A6A6A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Diamond 46"/>
              <p:cNvSpPr/>
              <p:nvPr userDrawn="1"/>
            </p:nvSpPr>
            <p:spPr>
              <a:xfrm rot="2614046">
                <a:off x="3248856" y="-133282"/>
                <a:ext cx="3049990" cy="3018253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2" name="Content Placeholder 19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4002" y="1046308"/>
                <a:ext cx="1428305" cy="567633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 userDrawn="1"/>
            </p:nvSpPr>
            <p:spPr>
              <a:xfrm>
                <a:off x="6934185" y="1072281"/>
                <a:ext cx="46257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sz="4400" b="1" dirty="0">
                    <a:solidFill>
                      <a:prstClr val="black"/>
                    </a:solidFill>
                  </a:rPr>
                  <a:t>TERIMA KASIH</a:t>
                </a: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 userDrawn="1"/>
          </p:nvSpPr>
          <p:spPr>
            <a:xfrm>
              <a:off x="6514298" y="3933408"/>
              <a:ext cx="5584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i="1" dirty="0" err="1">
                  <a:solidFill>
                    <a:prstClr val="white"/>
                  </a:solidFill>
                </a:rPr>
                <a:t>Mengatur</a:t>
              </a:r>
              <a:r>
                <a:rPr lang="en-ID" sz="2000" i="1" dirty="0">
                  <a:solidFill>
                    <a:prstClr val="white"/>
                  </a:solidFill>
                </a:rPr>
                <a:t> – </a:t>
              </a:r>
              <a:r>
                <a:rPr lang="en-ID" sz="2000" i="1" dirty="0" err="1">
                  <a:solidFill>
                    <a:prstClr val="white"/>
                  </a:solidFill>
                </a:rPr>
                <a:t>Mengawasi</a:t>
              </a:r>
              <a:r>
                <a:rPr lang="en-ID" sz="2000" i="1" dirty="0">
                  <a:solidFill>
                    <a:prstClr val="white"/>
                  </a:solidFill>
                </a:rPr>
                <a:t> – </a:t>
              </a:r>
              <a:r>
                <a:rPr lang="en-ID" sz="2000" i="1" dirty="0" err="1">
                  <a:solidFill>
                    <a:prstClr val="white"/>
                  </a:solidFill>
                </a:rPr>
                <a:t>Melindungi</a:t>
              </a:r>
              <a:r>
                <a:rPr lang="en-ID" sz="2000" i="1" dirty="0">
                  <a:solidFill>
                    <a:prstClr val="white"/>
                  </a:solidFill>
                </a:rPr>
                <a:t> </a:t>
              </a:r>
              <a:endParaRPr lang="en-US" sz="2000" i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1" y="-6351"/>
            <a:ext cx="12192000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1252" b="18811"/>
          <a:stretch>
            <a:fillRect/>
          </a:stretch>
        </p:blipFill>
        <p:spPr>
          <a:xfrm>
            <a:off x="-8903" y="1182132"/>
            <a:ext cx="12192000" cy="5913121"/>
          </a:xfrm>
          <a:prstGeom prst="rect">
            <a:avLst/>
          </a:prstGeom>
        </p:spPr>
      </p:pic>
      <p:grpSp>
        <p:nvGrpSpPr>
          <p:cNvPr id="43" name="Group 42"/>
          <p:cNvGrpSpPr/>
          <p:nvPr userDrawn="1"/>
        </p:nvGrpSpPr>
        <p:grpSpPr>
          <a:xfrm rot="10800000" flipV="1">
            <a:off x="-7267" y="-11576"/>
            <a:ext cx="2015056" cy="948870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44" name="Parallelogram 43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281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rot="10800000" flipV="1">
            <a:off x="-3760" y="-4053"/>
            <a:ext cx="1935430" cy="863964"/>
            <a:chOff x="5906074" y="0"/>
            <a:chExt cx="6275266" cy="465394"/>
          </a:xfrm>
        </p:grpSpPr>
        <p:sp>
          <p:nvSpPr>
            <p:cNvPr id="47" name="Parallelogram 46"/>
            <p:cNvSpPr/>
            <p:nvPr/>
          </p:nvSpPr>
          <p:spPr>
            <a:xfrm flipH="1">
              <a:off x="5906074" y="0"/>
              <a:ext cx="6275266" cy="465394"/>
            </a:xfrm>
            <a:prstGeom prst="parallelogram">
              <a:avLst>
                <a:gd name="adj" fmla="val 281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Triangle 47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Content Placeholder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3" y="119566"/>
            <a:ext cx="1428305" cy="5676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805"/>
            <a:ext cx="10515600" cy="4909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682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7" name="Group 56"/>
          <p:cNvGrpSpPr/>
          <p:nvPr userDrawn="1"/>
        </p:nvGrpSpPr>
        <p:grpSpPr>
          <a:xfrm rot="10800000" flipH="1" flipV="1">
            <a:off x="3206189" y="-20079"/>
            <a:ext cx="8994592" cy="962723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58" name="Parallelogram 57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915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3206188" y="-11576"/>
            <a:ext cx="9009878" cy="871487"/>
            <a:chOff x="4934379" y="0"/>
            <a:chExt cx="7246961" cy="465394"/>
          </a:xfrm>
        </p:grpSpPr>
        <p:sp>
          <p:nvSpPr>
            <p:cNvPr id="34" name="Parallelogram 33"/>
            <p:cNvSpPr/>
            <p:nvPr/>
          </p:nvSpPr>
          <p:spPr>
            <a:xfrm flipH="1">
              <a:off x="4934379" y="0"/>
              <a:ext cx="7246961" cy="465394"/>
            </a:xfrm>
            <a:prstGeom prst="parallelogram">
              <a:avLst>
                <a:gd name="adj" fmla="val 1022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/>
            <p:cNvSpPr/>
            <p:nvPr/>
          </p:nvSpPr>
          <p:spPr>
            <a:xfrm rot="16200000" flipH="1">
              <a:off x="11557174" y="-150592"/>
              <a:ext cx="461374" cy="7625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Parallelogram 39"/>
          <p:cNvSpPr/>
          <p:nvPr userDrawn="1"/>
        </p:nvSpPr>
        <p:spPr>
          <a:xfrm flipH="1">
            <a:off x="2568011" y="-20078"/>
            <a:ext cx="921445" cy="435901"/>
          </a:xfrm>
          <a:prstGeom prst="parallelogram">
            <a:avLst>
              <a:gd name="adj" fmla="val 102220"/>
            </a:avLst>
          </a:prstGeom>
          <a:solidFill>
            <a:srgbClr val="E7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/>
          <p:nvPr userDrawn="1"/>
        </p:nvSpPr>
        <p:spPr>
          <a:xfrm flipH="1">
            <a:off x="3016465" y="-11576"/>
            <a:ext cx="1896318" cy="871487"/>
          </a:xfrm>
          <a:prstGeom prst="parallelogram">
            <a:avLst>
              <a:gd name="adj" fmla="val 102220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051" y="-4054"/>
            <a:ext cx="7059746" cy="856443"/>
          </a:xfr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3"/>
          <p:cNvSpPr txBox="1">
            <a:spLocks/>
          </p:cNvSpPr>
          <p:nvPr userDrawn="1"/>
        </p:nvSpPr>
        <p:spPr>
          <a:xfrm>
            <a:off x="11772038" y="6598790"/>
            <a:ext cx="431379" cy="285189"/>
          </a:xfrm>
          <a:prstGeom prst="rect">
            <a:avLst/>
          </a:prstGeom>
          <a:solidFill>
            <a:srgbClr val="CCCC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7AACF82-F032-4016-8F38-5A1FE6A7C42A}" type="slidenum">
              <a:rPr lang="id-ID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20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41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62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1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3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 userDrawn="1"/>
        </p:nvSpPr>
        <p:spPr>
          <a:xfrm>
            <a:off x="1" y="-6351"/>
            <a:ext cx="12192000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 userDrawn="1"/>
        </p:nvSpPr>
        <p:spPr>
          <a:xfrm>
            <a:off x="4629873" y="17593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 userDrawn="1"/>
        </p:nvGrpSpPr>
        <p:grpSpPr>
          <a:xfrm rot="10800000" flipV="1">
            <a:off x="-7267" y="-11576"/>
            <a:ext cx="2015056" cy="948870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69" name="Parallelogram 68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281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Triangle 69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 userDrawn="1"/>
        </p:nvGrpSpPr>
        <p:grpSpPr>
          <a:xfrm rot="10800000" flipV="1">
            <a:off x="-3760" y="-4053"/>
            <a:ext cx="1935430" cy="863964"/>
            <a:chOff x="5906074" y="0"/>
            <a:chExt cx="6275266" cy="465394"/>
          </a:xfrm>
        </p:grpSpPr>
        <p:sp>
          <p:nvSpPr>
            <p:cNvPr id="72" name="Parallelogram 71"/>
            <p:cNvSpPr/>
            <p:nvPr/>
          </p:nvSpPr>
          <p:spPr>
            <a:xfrm flipH="1">
              <a:off x="5906074" y="0"/>
              <a:ext cx="6275266" cy="465394"/>
            </a:xfrm>
            <a:prstGeom prst="parallelogram">
              <a:avLst>
                <a:gd name="adj" fmla="val 281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Content Placeholder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3" y="119566"/>
            <a:ext cx="1428305" cy="567633"/>
          </a:xfrm>
          <a:prstGeom prst="rect">
            <a:avLst/>
          </a:prstGeom>
        </p:spPr>
      </p:pic>
      <p:grpSp>
        <p:nvGrpSpPr>
          <p:cNvPr id="76" name="Group 75"/>
          <p:cNvGrpSpPr/>
          <p:nvPr userDrawn="1"/>
        </p:nvGrpSpPr>
        <p:grpSpPr>
          <a:xfrm rot="10800000" flipH="1" flipV="1">
            <a:off x="3206189" y="-20079"/>
            <a:ext cx="8994592" cy="962723"/>
            <a:chOff x="5200643" y="0"/>
            <a:chExt cx="6980697" cy="465394"/>
          </a:xfrm>
          <a:solidFill>
            <a:schemeClr val="bg1">
              <a:lumMod val="65000"/>
            </a:schemeClr>
          </a:solidFill>
        </p:grpSpPr>
        <p:sp>
          <p:nvSpPr>
            <p:cNvPr id="77" name="Parallelogram 76"/>
            <p:cNvSpPr/>
            <p:nvPr/>
          </p:nvSpPr>
          <p:spPr>
            <a:xfrm flipH="1">
              <a:off x="5200643" y="0"/>
              <a:ext cx="6980697" cy="465394"/>
            </a:xfrm>
            <a:prstGeom prst="parallelogram">
              <a:avLst>
                <a:gd name="adj" fmla="val 915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/>
            <p:cNvSpPr/>
            <p:nvPr/>
          </p:nvSpPr>
          <p:spPr>
            <a:xfrm rot="16200000" flipH="1">
              <a:off x="10220977" y="-1486786"/>
              <a:ext cx="461374" cy="34349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 userDrawn="1"/>
        </p:nvGrpSpPr>
        <p:grpSpPr>
          <a:xfrm>
            <a:off x="3206188" y="-11576"/>
            <a:ext cx="9009878" cy="871487"/>
            <a:chOff x="4934379" y="0"/>
            <a:chExt cx="7246961" cy="465394"/>
          </a:xfrm>
        </p:grpSpPr>
        <p:sp>
          <p:nvSpPr>
            <p:cNvPr id="80" name="Parallelogram 79"/>
            <p:cNvSpPr/>
            <p:nvPr/>
          </p:nvSpPr>
          <p:spPr>
            <a:xfrm flipH="1">
              <a:off x="4934379" y="0"/>
              <a:ext cx="7246961" cy="465394"/>
            </a:xfrm>
            <a:prstGeom prst="parallelogram">
              <a:avLst>
                <a:gd name="adj" fmla="val 1022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Triangle 80"/>
            <p:cNvSpPr/>
            <p:nvPr/>
          </p:nvSpPr>
          <p:spPr>
            <a:xfrm rot="16200000" flipH="1">
              <a:off x="11557174" y="-150592"/>
              <a:ext cx="461374" cy="7625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Parallelogram 81"/>
          <p:cNvSpPr/>
          <p:nvPr userDrawn="1"/>
        </p:nvSpPr>
        <p:spPr>
          <a:xfrm flipH="1">
            <a:off x="2568011" y="-20078"/>
            <a:ext cx="921445" cy="435901"/>
          </a:xfrm>
          <a:prstGeom prst="parallelogram">
            <a:avLst>
              <a:gd name="adj" fmla="val 102220"/>
            </a:avLst>
          </a:prstGeom>
          <a:solidFill>
            <a:srgbClr val="E7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/>
          <p:cNvSpPr/>
          <p:nvPr userDrawn="1"/>
        </p:nvSpPr>
        <p:spPr>
          <a:xfrm flipH="1">
            <a:off x="3016465" y="-11576"/>
            <a:ext cx="1896318" cy="871487"/>
          </a:xfrm>
          <a:prstGeom prst="parallelogram">
            <a:avLst>
              <a:gd name="adj" fmla="val 102220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lide Number Placeholder 3"/>
          <p:cNvSpPr txBox="1">
            <a:spLocks/>
          </p:cNvSpPr>
          <p:nvPr userDrawn="1"/>
        </p:nvSpPr>
        <p:spPr>
          <a:xfrm>
            <a:off x="11772038" y="6598790"/>
            <a:ext cx="431379" cy="285189"/>
          </a:xfrm>
          <a:prstGeom prst="rect">
            <a:avLst/>
          </a:prstGeom>
          <a:solidFill>
            <a:srgbClr val="CCCC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7AACF82-F032-4016-8F38-5A1FE6A7C42A}" type="slidenum">
              <a:rPr lang="id-ID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9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katadata.co.id/media/oldmedia/thumb/field/image/960_640_Gedung%20OJK_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0"/>
            <a:ext cx="12192130" cy="68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6898983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920400" y="2039737"/>
            <a:ext cx="10283175" cy="3105934"/>
            <a:chOff x="1908825" y="3255079"/>
            <a:chExt cx="10283175" cy="3105934"/>
          </a:xfrm>
        </p:grpSpPr>
        <p:grpSp>
          <p:nvGrpSpPr>
            <p:cNvPr id="53" name="Group 52"/>
            <p:cNvGrpSpPr/>
            <p:nvPr userDrawn="1"/>
          </p:nvGrpSpPr>
          <p:grpSpPr>
            <a:xfrm>
              <a:off x="1908825" y="3255079"/>
              <a:ext cx="10283175" cy="3105934"/>
              <a:chOff x="1924065" y="-189161"/>
              <a:chExt cx="10283175" cy="3105934"/>
            </a:xfrm>
          </p:grpSpPr>
          <p:grpSp>
            <p:nvGrpSpPr>
              <p:cNvPr id="44" name="Group 43"/>
              <p:cNvGrpSpPr/>
              <p:nvPr userDrawn="1"/>
            </p:nvGrpSpPr>
            <p:grpSpPr>
              <a:xfrm>
                <a:off x="1924065" y="886842"/>
                <a:ext cx="10283175" cy="1150237"/>
                <a:chOff x="-11415" y="2172828"/>
                <a:chExt cx="9648055" cy="962723"/>
              </a:xfrm>
            </p:grpSpPr>
            <p:grpSp>
              <p:nvGrpSpPr>
                <p:cNvPr id="33" name="Group 32"/>
                <p:cNvGrpSpPr/>
                <p:nvPr userDrawn="1"/>
              </p:nvGrpSpPr>
              <p:grpSpPr>
                <a:xfrm rot="10800000" flipH="1" flipV="1">
                  <a:off x="626763" y="2172828"/>
                  <a:ext cx="8994592" cy="962723"/>
                  <a:chOff x="5200643" y="0"/>
                  <a:chExt cx="6980697" cy="465394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34" name="Parallelogram 33"/>
                  <p:cNvSpPr/>
                  <p:nvPr/>
                </p:nvSpPr>
                <p:spPr>
                  <a:xfrm flipH="1">
                    <a:off x="5200643" y="0"/>
                    <a:ext cx="6980697" cy="465394"/>
                  </a:xfrm>
                  <a:prstGeom prst="parallelogram">
                    <a:avLst>
                      <a:gd name="adj" fmla="val 9154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ight Triangle 34"/>
                  <p:cNvSpPr/>
                  <p:nvPr/>
                </p:nvSpPr>
                <p:spPr>
                  <a:xfrm rot="16200000" flipH="1">
                    <a:off x="10220977" y="-1486786"/>
                    <a:ext cx="461374" cy="3434953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5"/>
                <p:cNvGrpSpPr/>
                <p:nvPr userDrawn="1"/>
              </p:nvGrpSpPr>
              <p:grpSpPr>
                <a:xfrm>
                  <a:off x="626762" y="2181331"/>
                  <a:ext cx="9009878" cy="871487"/>
                  <a:chOff x="4934379" y="0"/>
                  <a:chExt cx="7246961" cy="465394"/>
                </a:xfrm>
              </p:grpSpPr>
              <p:sp>
                <p:nvSpPr>
                  <p:cNvPr id="37" name="Parallelogram 36"/>
                  <p:cNvSpPr/>
                  <p:nvPr/>
                </p:nvSpPr>
                <p:spPr>
                  <a:xfrm flipH="1">
                    <a:off x="4934379" y="0"/>
                    <a:ext cx="7246961" cy="465394"/>
                  </a:xfrm>
                  <a:prstGeom prst="parallelogram">
                    <a:avLst>
                      <a:gd name="adj" fmla="val 10222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ight Triangle 37"/>
                  <p:cNvSpPr/>
                  <p:nvPr/>
                </p:nvSpPr>
                <p:spPr>
                  <a:xfrm rot="16200000" flipH="1">
                    <a:off x="11450014" y="-257752"/>
                    <a:ext cx="461374" cy="976884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Parallelogram 38"/>
                <p:cNvSpPr/>
                <p:nvPr userDrawn="1"/>
              </p:nvSpPr>
              <p:spPr>
                <a:xfrm flipH="1">
                  <a:off x="-11415" y="2172829"/>
                  <a:ext cx="921445" cy="435901"/>
                </a:xfrm>
                <a:prstGeom prst="parallelogram">
                  <a:avLst>
                    <a:gd name="adj" fmla="val 102220"/>
                  </a:avLst>
                </a:prstGeom>
                <a:solidFill>
                  <a:srgbClr val="E7FF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Parallelogram 39"/>
                <p:cNvSpPr/>
                <p:nvPr userDrawn="1"/>
              </p:nvSpPr>
              <p:spPr>
                <a:xfrm flipH="1">
                  <a:off x="437039" y="2181331"/>
                  <a:ext cx="1896318" cy="871487"/>
                </a:xfrm>
                <a:prstGeom prst="parallelogram">
                  <a:avLst>
                    <a:gd name="adj" fmla="val 102220"/>
                  </a:avLst>
                </a:prstGeom>
                <a:solidFill>
                  <a:srgbClr val="CC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Diamond 44"/>
              <p:cNvSpPr/>
              <p:nvPr userDrawn="1"/>
            </p:nvSpPr>
            <p:spPr>
              <a:xfrm>
                <a:off x="3340650" y="-116840"/>
                <a:ext cx="3049990" cy="3018253"/>
              </a:xfrm>
              <a:prstGeom prst="diamond">
                <a:avLst/>
              </a:prstGeom>
              <a:solidFill>
                <a:srgbClr val="A6A6A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iamond 47"/>
              <p:cNvSpPr/>
              <p:nvPr userDrawn="1"/>
            </p:nvSpPr>
            <p:spPr>
              <a:xfrm>
                <a:off x="3257282" y="-189161"/>
                <a:ext cx="3049990" cy="3018253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dirty="0"/>
                  <a:t>Z</a:t>
                </a:r>
                <a:endParaRPr lang="en-US" dirty="0"/>
              </a:p>
            </p:txBody>
          </p:sp>
          <p:sp>
            <p:nvSpPr>
              <p:cNvPr id="46" name="Diamond 45"/>
              <p:cNvSpPr/>
              <p:nvPr userDrawn="1"/>
            </p:nvSpPr>
            <p:spPr>
              <a:xfrm rot="2614046">
                <a:off x="3333800" y="-101480"/>
                <a:ext cx="3049990" cy="3018253"/>
              </a:xfrm>
              <a:prstGeom prst="diamond">
                <a:avLst/>
              </a:prstGeom>
              <a:solidFill>
                <a:srgbClr val="A6A6A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Diamond 46"/>
              <p:cNvSpPr/>
              <p:nvPr userDrawn="1"/>
            </p:nvSpPr>
            <p:spPr>
              <a:xfrm rot="2614046">
                <a:off x="3248856" y="-133282"/>
                <a:ext cx="3049990" cy="3018253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Content Placeholder 19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4002" y="1046308"/>
                <a:ext cx="1428305" cy="567633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 userDrawn="1"/>
            </p:nvSpPr>
            <p:spPr>
              <a:xfrm>
                <a:off x="6934185" y="1072281"/>
                <a:ext cx="46257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sz="4400" b="1" dirty="0"/>
                  <a:t>TERIMA KASIH</a:t>
                </a:r>
                <a:endParaRPr lang="en-US" sz="4400" b="1" dirty="0"/>
              </a:p>
            </p:txBody>
          </p:sp>
        </p:grpSp>
        <p:sp>
          <p:nvSpPr>
            <p:cNvPr id="54" name="TextBox 53"/>
            <p:cNvSpPr txBox="1"/>
            <p:nvPr userDrawn="1"/>
          </p:nvSpPr>
          <p:spPr>
            <a:xfrm>
              <a:off x="6514298" y="3933408"/>
              <a:ext cx="5584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i="1" dirty="0" err="1">
                  <a:solidFill>
                    <a:schemeClr val="bg1"/>
                  </a:solidFill>
                </a:rPr>
                <a:t>Mengatur</a:t>
              </a:r>
              <a:r>
                <a:rPr lang="en-ID" sz="2000" i="1" baseline="0" dirty="0">
                  <a:solidFill>
                    <a:schemeClr val="bg1"/>
                  </a:solidFill>
                </a:rPr>
                <a:t> – </a:t>
              </a:r>
              <a:r>
                <a:rPr lang="en-ID" sz="2000" i="1" baseline="0" dirty="0" err="1">
                  <a:solidFill>
                    <a:schemeClr val="bg1"/>
                  </a:solidFill>
                </a:rPr>
                <a:t>Mengawasi</a:t>
              </a:r>
              <a:r>
                <a:rPr lang="en-ID" sz="2000" i="1" baseline="0" dirty="0">
                  <a:solidFill>
                    <a:schemeClr val="bg1"/>
                  </a:solidFill>
                </a:rPr>
                <a:t> – </a:t>
              </a:r>
              <a:r>
                <a:rPr lang="en-ID" sz="2000" i="1" baseline="0" dirty="0" err="1">
                  <a:solidFill>
                    <a:schemeClr val="bg1"/>
                  </a:solidFill>
                </a:rPr>
                <a:t>Melindungi</a:t>
              </a:r>
              <a:r>
                <a:rPr lang="en-ID" sz="2000" i="1" baseline="0" dirty="0">
                  <a:solidFill>
                    <a:schemeClr val="bg1"/>
                  </a:solidFill>
                </a:rPr>
                <a:t> 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76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C4AB-BACC-4764-86FC-FF707965F2C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E02B-4272-4AFB-89FC-10B6E3A1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C4AB-BACC-4764-86FC-FF707965F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E02B-4272-4AFB-89FC-10B6E3A1C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chart" Target="../charts/chart3.xml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2401" y="-120776"/>
            <a:ext cx="5518745" cy="3247013"/>
          </a:xfrm>
        </p:spPr>
        <p:txBody>
          <a:bodyPr>
            <a:noAutofit/>
          </a:bodyPr>
          <a:lstStyle/>
          <a:p>
            <a:r>
              <a:rPr lang="id-ID" sz="4800" dirty="0">
                <a:solidFill>
                  <a:srgbClr val="006699"/>
                </a:solidFill>
              </a:rPr>
              <a:t>PERKEMBANG</a:t>
            </a:r>
            <a:r>
              <a:rPr lang="en-US" sz="4800" dirty="0">
                <a:solidFill>
                  <a:srgbClr val="006699"/>
                </a:solidFill>
              </a:rPr>
              <a:t>A</a:t>
            </a:r>
            <a:r>
              <a:rPr lang="id-ID" sz="4800" dirty="0">
                <a:solidFill>
                  <a:srgbClr val="006699"/>
                </a:solidFill>
              </a:rPr>
              <a:t>N </a:t>
            </a:r>
            <a:r>
              <a:rPr lang="id-ID" sz="5400" dirty="0">
                <a:solidFill>
                  <a:srgbClr val="006699"/>
                </a:solidFill>
              </a:rPr>
              <a:t/>
            </a:r>
            <a:br>
              <a:rPr lang="id-ID" sz="5400" dirty="0">
                <a:solidFill>
                  <a:srgbClr val="006699"/>
                </a:solidFill>
              </a:rPr>
            </a:br>
            <a:r>
              <a:rPr lang="id-ID" sz="4800" dirty="0">
                <a:solidFill>
                  <a:srgbClr val="CCCC00"/>
                </a:solidFill>
              </a:rPr>
              <a:t>FINTECH LENDING</a:t>
            </a:r>
            <a:r>
              <a:rPr lang="id-ID" sz="2800" dirty="0">
                <a:solidFill>
                  <a:srgbClr val="CCCC00"/>
                </a:solidFill>
              </a:rPr>
              <a:t/>
            </a:r>
            <a:br>
              <a:rPr lang="id-ID" sz="2800" dirty="0">
                <a:solidFill>
                  <a:srgbClr val="CCCC00"/>
                </a:solidFill>
              </a:rPr>
            </a:br>
            <a:endParaRPr lang="id-ID" sz="2800" dirty="0">
              <a:solidFill>
                <a:srgbClr val="CCCC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2401" y="4236822"/>
            <a:ext cx="5424024" cy="165576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b="1" i="1" dirty="0">
              <a:solidFill>
                <a:srgbClr val="006699"/>
              </a:solidFill>
              <a:latin typeface="Calibri (body)"/>
              <a:cs typeface="Segoe UI" panose="020B0502040204020203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en-US" sz="1400" b="1" dirty="0">
                <a:solidFill>
                  <a:srgbClr val="006699"/>
                </a:solidFill>
                <a:latin typeface="Calibri (body)"/>
                <a:cs typeface="Segoe UI" panose="020B0502040204020203" pitchFamily="34" charset="0"/>
              </a:rPr>
              <a:t>Deputi Komisioner Pengawas IKNB II</a:t>
            </a:r>
            <a:r>
              <a:rPr lang="en-US" altLang="en-US" sz="1400" b="1" dirty="0">
                <a:solidFill>
                  <a:srgbClr val="006699"/>
                </a:solidFill>
                <a:latin typeface="Calibri (body)"/>
                <a:cs typeface="Segoe UI" panose="020B0502040204020203" pitchFamily="34" charset="0"/>
              </a:rPr>
              <a:t>  </a:t>
            </a:r>
            <a:endParaRPr lang="id-ID" altLang="en-US" sz="1400" b="1" dirty="0">
              <a:solidFill>
                <a:srgbClr val="006699"/>
              </a:solidFill>
              <a:latin typeface="Calibri (body)"/>
              <a:cs typeface="Segoe UI" panose="020B0502040204020203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en-US" sz="1400" b="1" dirty="0">
                <a:solidFill>
                  <a:srgbClr val="006699"/>
                </a:solidFill>
                <a:latin typeface="Calibri (body)"/>
                <a:cs typeface="Segoe UI" panose="020B0502040204020203" pitchFamily="34" charset="0"/>
              </a:rPr>
              <a:t>Departemen Pengawasan IKNB 2A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en-US" sz="1400" b="1" dirty="0">
                <a:solidFill>
                  <a:srgbClr val="006699"/>
                </a:solidFill>
                <a:latin typeface="Calibri (body)"/>
                <a:cs typeface="Segoe UI" panose="020B0502040204020203" pitchFamily="34" charset="0"/>
              </a:rPr>
              <a:t>Direktorat Pengaturan, Perizinan, dan Pengawasan Fintech</a:t>
            </a:r>
            <a:endParaRPr lang="en-US" altLang="en-US" sz="1400" b="1" i="1" dirty="0">
              <a:solidFill>
                <a:srgbClr val="006699"/>
              </a:solidFill>
              <a:latin typeface="Calibri (body)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880" y="3583308"/>
            <a:ext cx="146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OKTOBER</a:t>
            </a:r>
            <a:r>
              <a:rPr lang="en-ID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2020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440"/>
          <p:cNvSpPr/>
          <p:nvPr/>
        </p:nvSpPr>
        <p:spPr>
          <a:xfrm>
            <a:off x="0" y="948521"/>
            <a:ext cx="12192000" cy="56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18107" y="187310"/>
            <a:ext cx="7373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sz="2800" b="1" dirty="0"/>
              <a:t>SEBARAN AKUMULASI PENYALURAN PINJAMAN</a:t>
            </a:r>
            <a:endParaRPr lang="id-ID" sz="2800" b="1" dirty="0"/>
          </a:p>
        </p:txBody>
      </p:sp>
      <p:sp>
        <p:nvSpPr>
          <p:cNvPr id="149" name="Round Same Side Corner Rectangle 148"/>
          <p:cNvSpPr/>
          <p:nvPr/>
        </p:nvSpPr>
        <p:spPr>
          <a:xfrm rot="16200000">
            <a:off x="9410565" y="-844882"/>
            <a:ext cx="941387" cy="4621490"/>
          </a:xfrm>
          <a:prstGeom prst="round2Same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2" y="1681444"/>
            <a:ext cx="11924304" cy="4419416"/>
          </a:xfrm>
          <a:prstGeom prst="rect">
            <a:avLst/>
          </a:prstGeom>
        </p:spPr>
      </p:pic>
      <p:grpSp>
        <p:nvGrpSpPr>
          <p:cNvPr id="298" name="Group 297"/>
          <p:cNvGrpSpPr/>
          <p:nvPr/>
        </p:nvGrpSpPr>
        <p:grpSpPr>
          <a:xfrm>
            <a:off x="2475936" y="4865879"/>
            <a:ext cx="1053495" cy="1002624"/>
            <a:chOff x="2475936" y="5037281"/>
            <a:chExt cx="1053495" cy="1002624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2995713" y="5037281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/>
            <p:nvPr/>
          </p:nvSpPr>
          <p:spPr>
            <a:xfrm>
              <a:off x="2692600" y="5417337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475936" y="5439741"/>
              <a:ext cx="105349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Banten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12.750,12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103,40%</a:t>
              </a: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2866993" y="3959814"/>
            <a:ext cx="957313" cy="888398"/>
            <a:chOff x="2869055" y="4214415"/>
            <a:chExt cx="876595" cy="805210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3185845" y="4804181"/>
              <a:ext cx="0" cy="215444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3000619" y="427864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2869055" y="4214415"/>
              <a:ext cx="876595" cy="697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DKI 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Jakarta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41.179,18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95,53%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089061" y="5092999"/>
            <a:ext cx="829073" cy="1432388"/>
            <a:chOff x="3089061" y="5264401"/>
            <a:chExt cx="829073" cy="1432388"/>
          </a:xfrm>
        </p:grpSpPr>
        <p:cxnSp>
          <p:nvCxnSpPr>
            <p:cNvPr id="307" name="Straight Connector 306"/>
            <p:cNvCxnSpPr>
              <a:endCxn id="308" idx="0"/>
            </p:cNvCxnSpPr>
            <p:nvPr/>
          </p:nvCxnSpPr>
          <p:spPr>
            <a:xfrm>
              <a:off x="3474998" y="5264401"/>
              <a:ext cx="22847" cy="64864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3171885" y="5913041"/>
              <a:ext cx="651920" cy="6554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3089061" y="5927348"/>
              <a:ext cx="8290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Jabar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37.997,56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106,91%</a:t>
              </a:r>
            </a:p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3639325" y="4227822"/>
            <a:ext cx="756938" cy="927063"/>
            <a:chOff x="3633365" y="4443333"/>
            <a:chExt cx="688917" cy="882954"/>
          </a:xfrm>
        </p:grpSpPr>
        <p:cxnSp>
          <p:nvCxnSpPr>
            <p:cNvPr id="311" name="Straight Connector 310"/>
            <p:cNvCxnSpPr/>
            <p:nvPr/>
          </p:nvCxnSpPr>
          <p:spPr>
            <a:xfrm>
              <a:off x="3984278" y="5019624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3678517" y="444333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3633365" y="4453479"/>
              <a:ext cx="688917" cy="57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Jateng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9.467,24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116,64%</a:t>
              </a: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3676349" y="5280935"/>
            <a:ext cx="885179" cy="812306"/>
            <a:chOff x="3676349" y="5452337"/>
            <a:chExt cx="885179" cy="812306"/>
          </a:xfrm>
        </p:grpSpPr>
        <p:cxnSp>
          <p:nvCxnSpPr>
            <p:cNvPr id="315" name="Straight Connector 314"/>
            <p:cNvCxnSpPr/>
            <p:nvPr/>
          </p:nvCxnSpPr>
          <p:spPr>
            <a:xfrm>
              <a:off x="4122341" y="5452337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3819228" y="5644457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676349" y="5650126"/>
              <a:ext cx="8851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DIY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1.460,68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90,30%</a:t>
              </a: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4431119" y="5319723"/>
            <a:ext cx="758541" cy="900107"/>
            <a:chOff x="4431119" y="5491125"/>
            <a:chExt cx="758541" cy="900107"/>
          </a:xfrm>
        </p:grpSpPr>
        <p:cxnSp>
          <p:nvCxnSpPr>
            <p:cNvPr id="319" name="Straight Connector 318"/>
            <p:cNvCxnSpPr/>
            <p:nvPr/>
          </p:nvCxnSpPr>
          <p:spPr>
            <a:xfrm>
              <a:off x="4818107" y="5491125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4460722" y="5703749"/>
              <a:ext cx="687483" cy="687483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4431119" y="5713230"/>
              <a:ext cx="7585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Jatim</a:t>
              </a:r>
              <a:r>
                <a:rPr lang="en-ID" sz="1100" b="1" dirty="0">
                  <a:solidFill>
                    <a:prstClr val="black"/>
                  </a:solidFill>
                </a:rPr>
                <a:t> </a:t>
              </a:r>
              <a:r>
                <a:rPr lang="en-US" sz="1100" b="1" dirty="0">
                  <a:solidFill>
                    <a:srgbClr val="FFD966"/>
                  </a:solidFill>
                </a:rPr>
                <a:t>           14.960,28      </a:t>
              </a:r>
              <a:r>
                <a:rPr lang="en-US" sz="1100" dirty="0">
                  <a:solidFill>
                    <a:schemeClr val="bg1"/>
                  </a:solidFill>
                </a:rPr>
                <a:t>100,31%</a:t>
              </a: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359995" y="1032994"/>
            <a:ext cx="678391" cy="1100019"/>
            <a:chOff x="359995" y="1204396"/>
            <a:chExt cx="678391" cy="1100019"/>
          </a:xfrm>
        </p:grpSpPr>
        <p:sp>
          <p:nvSpPr>
            <p:cNvPr id="323" name="Oval 322"/>
            <p:cNvSpPr/>
            <p:nvPr/>
          </p:nvSpPr>
          <p:spPr>
            <a:xfrm>
              <a:off x="404848" y="123437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4" name="Straight Connector 323"/>
            <p:cNvCxnSpPr>
              <a:stCxn id="323" idx="4"/>
            </p:cNvCxnSpPr>
            <p:nvPr/>
          </p:nvCxnSpPr>
          <p:spPr>
            <a:xfrm>
              <a:off x="714941" y="1854558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/>
            <p:cNvSpPr txBox="1"/>
            <p:nvPr/>
          </p:nvSpPr>
          <p:spPr>
            <a:xfrm>
              <a:off x="359995" y="1204396"/>
              <a:ext cx="67839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Aceh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458,95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125,92%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910617" y="1580521"/>
            <a:ext cx="756938" cy="1071048"/>
            <a:chOff x="910617" y="1751923"/>
            <a:chExt cx="756938" cy="1071048"/>
          </a:xfrm>
        </p:grpSpPr>
        <p:sp>
          <p:nvSpPr>
            <p:cNvPr id="327" name="Oval 326"/>
            <p:cNvSpPr/>
            <p:nvPr/>
          </p:nvSpPr>
          <p:spPr>
            <a:xfrm>
              <a:off x="970780" y="175292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8" name="Straight Connector 327"/>
            <p:cNvCxnSpPr>
              <a:stCxn id="327" idx="4"/>
            </p:cNvCxnSpPr>
            <p:nvPr/>
          </p:nvCxnSpPr>
          <p:spPr>
            <a:xfrm>
              <a:off x="1280873" y="2373114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>
              <a:off x="910617" y="1751923"/>
              <a:ext cx="75693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Sumut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2.994,93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115,20%</a:t>
              </a: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1524825" y="2083067"/>
            <a:ext cx="756938" cy="1094039"/>
            <a:chOff x="1524825" y="2254469"/>
            <a:chExt cx="756938" cy="1094039"/>
          </a:xfrm>
        </p:grpSpPr>
        <p:sp>
          <p:nvSpPr>
            <p:cNvPr id="331" name="Oval 330"/>
            <p:cNvSpPr/>
            <p:nvPr/>
          </p:nvSpPr>
          <p:spPr>
            <a:xfrm>
              <a:off x="1590966" y="227846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2" name="Straight Connector 331"/>
            <p:cNvCxnSpPr>
              <a:stCxn id="331" idx="4"/>
            </p:cNvCxnSpPr>
            <p:nvPr/>
          </p:nvCxnSpPr>
          <p:spPr>
            <a:xfrm>
              <a:off x="1901059" y="2898651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TextBox 332"/>
            <p:cNvSpPr txBox="1"/>
            <p:nvPr/>
          </p:nvSpPr>
          <p:spPr>
            <a:xfrm>
              <a:off x="1524825" y="2254469"/>
              <a:ext cx="75693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Riau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1.174,28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114,60%</a:t>
              </a: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1039052" y="3148418"/>
            <a:ext cx="681597" cy="1079404"/>
            <a:chOff x="1039052" y="3319820"/>
            <a:chExt cx="681597" cy="1079404"/>
          </a:xfrm>
        </p:grpSpPr>
        <p:sp>
          <p:nvSpPr>
            <p:cNvPr id="335" name="Oval 334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6" name="Straight Connector 335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1039052" y="3793451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902,38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102,22%</a:t>
              </a: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2234352" y="1849689"/>
            <a:ext cx="681597" cy="1079835"/>
            <a:chOff x="2234352" y="2021091"/>
            <a:chExt cx="681597" cy="1079835"/>
          </a:xfrm>
        </p:grpSpPr>
        <p:sp>
          <p:nvSpPr>
            <p:cNvPr id="339" name="Oval 338"/>
            <p:cNvSpPr/>
            <p:nvPr/>
          </p:nvSpPr>
          <p:spPr>
            <a:xfrm>
              <a:off x="2265406" y="203088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0" name="Straight Connector 339"/>
            <p:cNvCxnSpPr>
              <a:stCxn id="339" idx="4"/>
            </p:cNvCxnSpPr>
            <p:nvPr/>
          </p:nvCxnSpPr>
          <p:spPr>
            <a:xfrm>
              <a:off x="2575499" y="2651069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2234352" y="2021091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KepRi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745,85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101,39%</a:t>
              </a: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2672110" y="2955612"/>
            <a:ext cx="681597" cy="923212"/>
            <a:chOff x="2672110" y="3127014"/>
            <a:chExt cx="681597" cy="923212"/>
          </a:xfrm>
        </p:grpSpPr>
        <p:sp>
          <p:nvSpPr>
            <p:cNvPr id="343" name="Oval 342"/>
            <p:cNvSpPr/>
            <p:nvPr/>
          </p:nvSpPr>
          <p:spPr>
            <a:xfrm>
              <a:off x="2695387" y="313974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4" name="Straight Connector 343"/>
            <p:cNvCxnSpPr>
              <a:stCxn id="343" idx="4"/>
            </p:cNvCxnSpPr>
            <p:nvPr/>
          </p:nvCxnSpPr>
          <p:spPr>
            <a:xfrm>
              <a:off x="3005480" y="3759929"/>
              <a:ext cx="0" cy="29029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TextBox 344"/>
            <p:cNvSpPr txBox="1"/>
            <p:nvPr/>
          </p:nvSpPr>
          <p:spPr>
            <a:xfrm>
              <a:off x="2672110" y="3127014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Babel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211,88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130,98%</a:t>
              </a: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1973475" y="2936207"/>
            <a:ext cx="646331" cy="728471"/>
            <a:chOff x="1973475" y="3107609"/>
            <a:chExt cx="646331" cy="728471"/>
          </a:xfrm>
        </p:grpSpPr>
        <p:sp>
          <p:nvSpPr>
            <p:cNvPr id="347" name="Oval 346"/>
            <p:cNvSpPr/>
            <p:nvPr/>
          </p:nvSpPr>
          <p:spPr>
            <a:xfrm>
              <a:off x="1986549" y="310760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8" name="Straight Connector 347"/>
            <p:cNvCxnSpPr>
              <a:stCxn id="347" idx="4"/>
            </p:cNvCxnSpPr>
            <p:nvPr/>
          </p:nvCxnSpPr>
          <p:spPr>
            <a:xfrm>
              <a:off x="2296642" y="3727795"/>
              <a:ext cx="0" cy="10828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/>
            <p:cNvSpPr txBox="1"/>
            <p:nvPr/>
          </p:nvSpPr>
          <p:spPr>
            <a:xfrm>
              <a:off x="1973475" y="3115933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Jambi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619,89 </a:t>
              </a:r>
            </a:p>
            <a:p>
              <a:pPr algn="ctr"/>
              <a:r>
                <a:rPr lang="en-ID" sz="1100" dirty="0">
                  <a:solidFill>
                    <a:schemeClr val="bg1"/>
                  </a:solidFill>
                </a:rPr>
                <a:t>70,31%</a:t>
              </a: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1454547" y="3972758"/>
            <a:ext cx="774571" cy="1081443"/>
            <a:chOff x="988370" y="3319820"/>
            <a:chExt cx="774571" cy="1081443"/>
          </a:xfrm>
        </p:grpSpPr>
        <p:sp>
          <p:nvSpPr>
            <p:cNvPr id="351" name="Oval 350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2" name="Straight Connector 351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/>
            <p:cNvSpPr txBox="1"/>
            <p:nvPr/>
          </p:nvSpPr>
          <p:spPr>
            <a:xfrm>
              <a:off x="988370" y="3801099"/>
              <a:ext cx="77457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Bengkulu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264,91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78,68%</a:t>
              </a: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2214541" y="3577010"/>
            <a:ext cx="756938" cy="728471"/>
            <a:chOff x="2214541" y="3748412"/>
            <a:chExt cx="756938" cy="728471"/>
          </a:xfrm>
        </p:grpSpPr>
        <p:sp>
          <p:nvSpPr>
            <p:cNvPr id="355" name="Oval 354"/>
            <p:cNvSpPr/>
            <p:nvPr/>
          </p:nvSpPr>
          <p:spPr>
            <a:xfrm>
              <a:off x="2282898" y="374841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6" name="Straight Connector 355"/>
            <p:cNvCxnSpPr>
              <a:stCxn id="355" idx="4"/>
            </p:cNvCxnSpPr>
            <p:nvPr/>
          </p:nvCxnSpPr>
          <p:spPr>
            <a:xfrm>
              <a:off x="2592991" y="4368598"/>
              <a:ext cx="0" cy="10828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TextBox 356"/>
            <p:cNvSpPr txBox="1"/>
            <p:nvPr/>
          </p:nvSpPr>
          <p:spPr>
            <a:xfrm>
              <a:off x="2214541" y="3755412"/>
              <a:ext cx="75693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1.848,15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116,90%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137974" y="4558784"/>
            <a:ext cx="756938" cy="870460"/>
            <a:chOff x="2137974" y="4730186"/>
            <a:chExt cx="756938" cy="870460"/>
          </a:xfrm>
        </p:grpSpPr>
        <p:cxnSp>
          <p:nvCxnSpPr>
            <p:cNvPr id="359" name="Straight Connector 358"/>
            <p:cNvCxnSpPr/>
            <p:nvPr/>
          </p:nvCxnSpPr>
          <p:spPr>
            <a:xfrm>
              <a:off x="2516998" y="4730186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/>
            <p:cNvSpPr/>
            <p:nvPr/>
          </p:nvSpPr>
          <p:spPr>
            <a:xfrm>
              <a:off x="2206905" y="49804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137974" y="4994758"/>
              <a:ext cx="75693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Lampung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1.283,64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113,47%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3924270" y="2340907"/>
            <a:ext cx="681597" cy="883523"/>
            <a:chOff x="3924270" y="2512309"/>
            <a:chExt cx="681597" cy="883523"/>
          </a:xfrm>
        </p:grpSpPr>
        <p:cxnSp>
          <p:nvCxnSpPr>
            <p:cNvPr id="363" name="Straight Connector 362"/>
            <p:cNvCxnSpPr/>
            <p:nvPr/>
          </p:nvCxnSpPr>
          <p:spPr>
            <a:xfrm>
              <a:off x="4261725" y="308916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/>
            <p:cNvSpPr/>
            <p:nvPr/>
          </p:nvSpPr>
          <p:spPr>
            <a:xfrm>
              <a:off x="3955964" y="251287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3924270" y="2512309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Kalbar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560,49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106,44%</a:t>
              </a: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4576248" y="3003047"/>
            <a:ext cx="681598" cy="883643"/>
            <a:chOff x="4576248" y="3174449"/>
            <a:chExt cx="681598" cy="883643"/>
          </a:xfrm>
        </p:grpSpPr>
        <p:cxnSp>
          <p:nvCxnSpPr>
            <p:cNvPr id="367" name="Straight Connector 366"/>
            <p:cNvCxnSpPr/>
            <p:nvPr/>
          </p:nvCxnSpPr>
          <p:spPr>
            <a:xfrm>
              <a:off x="4893460" y="375142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Oval 367"/>
            <p:cNvSpPr/>
            <p:nvPr/>
          </p:nvSpPr>
          <p:spPr>
            <a:xfrm>
              <a:off x="4587699" y="31751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4576248" y="3174449"/>
              <a:ext cx="68159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Kalteng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338,89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118,28%</a:t>
              </a: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328669" y="1491411"/>
            <a:ext cx="639085" cy="895536"/>
            <a:chOff x="5328669" y="1662813"/>
            <a:chExt cx="639085" cy="895536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634430" y="2251686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/>
            <p:cNvSpPr/>
            <p:nvPr/>
          </p:nvSpPr>
          <p:spPr>
            <a:xfrm>
              <a:off x="5328669" y="167539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5329439" y="1662813"/>
              <a:ext cx="63831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Kaltara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95,02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88,13%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5255740" y="2540454"/>
            <a:ext cx="949299" cy="884377"/>
            <a:chOff x="5255740" y="2711856"/>
            <a:chExt cx="949299" cy="884377"/>
          </a:xfrm>
        </p:grpSpPr>
        <p:cxnSp>
          <p:nvCxnSpPr>
            <p:cNvPr id="375" name="Straight Connector 374"/>
            <p:cNvCxnSpPr/>
            <p:nvPr/>
          </p:nvCxnSpPr>
          <p:spPr>
            <a:xfrm>
              <a:off x="5725873" y="3289570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val 375"/>
            <p:cNvSpPr/>
            <p:nvPr/>
          </p:nvSpPr>
          <p:spPr>
            <a:xfrm>
              <a:off x="5420112" y="271327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5255740" y="2711856"/>
              <a:ext cx="94929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Kaltim</a:t>
              </a:r>
            </a:p>
            <a:p>
              <a:pPr algn="ctr"/>
              <a:r>
                <a:rPr lang="en-US" altLang="en-ID" sz="1100" b="1" dirty="0">
                  <a:solidFill>
                    <a:schemeClr val="bg1"/>
                  </a:solidFill>
                </a:rPr>
                <a:t> </a:t>
              </a:r>
              <a:r>
                <a:rPr lang="en-US" alt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1.234,78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86,36%</a:t>
              </a: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5181593" y="3965268"/>
            <a:ext cx="646331" cy="902440"/>
            <a:chOff x="5181593" y="4136670"/>
            <a:chExt cx="646331" cy="902440"/>
          </a:xfrm>
        </p:grpSpPr>
        <p:cxnSp>
          <p:nvCxnSpPr>
            <p:cNvPr id="379" name="Straight Connector 378"/>
            <p:cNvCxnSpPr/>
            <p:nvPr/>
          </p:nvCxnSpPr>
          <p:spPr>
            <a:xfrm>
              <a:off x="5505297" y="4136670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5199536" y="441892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5181593" y="4424186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Kalsel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675,18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96,99%</a:t>
              </a: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7459758" y="1955721"/>
            <a:ext cx="838691" cy="911291"/>
            <a:chOff x="7459758" y="2127123"/>
            <a:chExt cx="838691" cy="911291"/>
          </a:xfrm>
        </p:grpSpPr>
        <p:cxnSp>
          <p:nvCxnSpPr>
            <p:cNvPr id="383" name="Straight Connector 382"/>
            <p:cNvCxnSpPr/>
            <p:nvPr/>
          </p:nvCxnSpPr>
          <p:spPr>
            <a:xfrm>
              <a:off x="7876275" y="273175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>
            <a:xfrm>
              <a:off x="7570514" y="21554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7459758" y="2127123"/>
              <a:ext cx="83869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Sulut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930,58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67,63%</a:t>
              </a: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6865378" y="2101940"/>
            <a:ext cx="764953" cy="925642"/>
            <a:chOff x="6877302" y="2316030"/>
            <a:chExt cx="724839" cy="882954"/>
          </a:xfrm>
        </p:grpSpPr>
        <p:cxnSp>
          <p:nvCxnSpPr>
            <p:cNvPr id="387" name="Straight Connector 386"/>
            <p:cNvCxnSpPr/>
            <p:nvPr/>
          </p:nvCxnSpPr>
          <p:spPr>
            <a:xfrm>
              <a:off x="7233790" y="289232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6928029" y="231603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6877302" y="2354278"/>
              <a:ext cx="724839" cy="57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Gorontalo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182,84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96,20%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6260406" y="2242961"/>
            <a:ext cx="710452" cy="886251"/>
            <a:chOff x="6260406" y="2414363"/>
            <a:chExt cx="710452" cy="886251"/>
          </a:xfrm>
        </p:grpSpPr>
        <p:cxnSp>
          <p:nvCxnSpPr>
            <p:cNvPr id="391" name="Straight Connector 390"/>
            <p:cNvCxnSpPr/>
            <p:nvPr/>
          </p:nvCxnSpPr>
          <p:spPr>
            <a:xfrm>
              <a:off x="6607795" y="299395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/>
            <p:cNvSpPr/>
            <p:nvPr/>
          </p:nvSpPr>
          <p:spPr>
            <a:xfrm>
              <a:off x="6302034" y="24176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6260406" y="2414363"/>
              <a:ext cx="71045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Sulteng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260,20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191,31%</a:t>
              </a: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997832" y="3166803"/>
            <a:ext cx="766557" cy="893257"/>
            <a:chOff x="5970400" y="3338205"/>
            <a:chExt cx="766557" cy="893257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6337396" y="392479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/>
            <p:cNvSpPr/>
            <p:nvPr/>
          </p:nvSpPr>
          <p:spPr>
            <a:xfrm>
              <a:off x="6031635" y="334850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5970400" y="3338205"/>
              <a:ext cx="76655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88,63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213,49%</a:t>
              </a:r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6095667" y="4118599"/>
            <a:ext cx="885179" cy="926849"/>
            <a:chOff x="6095667" y="4290001"/>
            <a:chExt cx="885179" cy="926849"/>
          </a:xfrm>
        </p:grpSpPr>
        <p:cxnSp>
          <p:nvCxnSpPr>
            <p:cNvPr id="399" name="Straight Connector 398"/>
            <p:cNvCxnSpPr/>
            <p:nvPr/>
          </p:nvCxnSpPr>
          <p:spPr>
            <a:xfrm>
              <a:off x="6549613" y="429000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Oval 399"/>
            <p:cNvSpPr/>
            <p:nvPr/>
          </p:nvSpPr>
          <p:spPr>
            <a:xfrm>
              <a:off x="6235638" y="459666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6095667" y="4584861"/>
              <a:ext cx="8851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1.660,06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113,30%</a:t>
              </a:r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6855431" y="4252970"/>
            <a:ext cx="710452" cy="926849"/>
            <a:chOff x="6855431" y="4424372"/>
            <a:chExt cx="710452" cy="926849"/>
          </a:xfrm>
        </p:grpSpPr>
        <p:cxnSp>
          <p:nvCxnSpPr>
            <p:cNvPr id="403" name="Straight Connector 402"/>
            <p:cNvCxnSpPr/>
            <p:nvPr/>
          </p:nvCxnSpPr>
          <p:spPr>
            <a:xfrm>
              <a:off x="7222053" y="4424372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6908078" y="473103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6855431" y="4712936"/>
              <a:ext cx="71045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Sultra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251,75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162,02%</a:t>
              </a: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012508" y="5440594"/>
            <a:ext cx="756938" cy="1257803"/>
            <a:chOff x="4987341" y="5687497"/>
            <a:chExt cx="756938" cy="1257803"/>
          </a:xfrm>
        </p:grpSpPr>
        <p:cxnSp>
          <p:nvCxnSpPr>
            <p:cNvPr id="407" name="Straight Connector 406"/>
            <p:cNvCxnSpPr>
              <a:endCxn id="408" idx="0"/>
            </p:cNvCxnSpPr>
            <p:nvPr/>
          </p:nvCxnSpPr>
          <p:spPr>
            <a:xfrm>
              <a:off x="5362373" y="5687497"/>
              <a:ext cx="0" cy="480902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/>
            <p:cNvSpPr/>
            <p:nvPr/>
          </p:nvSpPr>
          <p:spPr>
            <a:xfrm>
              <a:off x="5052280" y="616839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4987341" y="6175859"/>
              <a:ext cx="7569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Bali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1.699,99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73,85%</a:t>
              </a:r>
            </a:p>
            <a:p>
              <a:pPr algn="ctr"/>
              <a:endParaRPr lang="en-ID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611495" y="5521655"/>
            <a:ext cx="774571" cy="819253"/>
            <a:chOff x="5611495" y="5693057"/>
            <a:chExt cx="774571" cy="819253"/>
          </a:xfrm>
        </p:grpSpPr>
        <p:cxnSp>
          <p:nvCxnSpPr>
            <p:cNvPr id="411" name="Straight Connector 410"/>
            <p:cNvCxnSpPr>
              <a:endCxn id="412" idx="0"/>
            </p:cNvCxnSpPr>
            <p:nvPr/>
          </p:nvCxnSpPr>
          <p:spPr>
            <a:xfrm>
              <a:off x="6014893" y="5693057"/>
              <a:ext cx="0" cy="19906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/>
            <p:nvPr/>
          </p:nvSpPr>
          <p:spPr>
            <a:xfrm>
              <a:off x="5704800" y="589212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5611495" y="5889111"/>
              <a:ext cx="77457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NTB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660,50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118,89%</a:t>
              </a: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6698246" y="5486521"/>
            <a:ext cx="710452" cy="819253"/>
            <a:chOff x="6698246" y="5850963"/>
            <a:chExt cx="710452" cy="819253"/>
          </a:xfrm>
        </p:grpSpPr>
        <p:cxnSp>
          <p:nvCxnSpPr>
            <p:cNvPr id="415" name="Straight Connector 414"/>
            <p:cNvCxnSpPr>
              <a:endCxn id="416" idx="0"/>
            </p:cNvCxnSpPr>
            <p:nvPr/>
          </p:nvCxnSpPr>
          <p:spPr>
            <a:xfrm>
              <a:off x="7049357" y="5850963"/>
              <a:ext cx="0" cy="19906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Oval 415"/>
            <p:cNvSpPr/>
            <p:nvPr/>
          </p:nvSpPr>
          <p:spPr>
            <a:xfrm>
              <a:off x="6739264" y="605003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6698246" y="6034634"/>
              <a:ext cx="71045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</a:t>
              </a:r>
              <a:r>
                <a:rPr lang="en-ID" sz="1100" dirty="0">
                  <a:solidFill>
                    <a:prstClr val="white"/>
                  </a:solidFill>
                </a:rPr>
                <a:t>T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189,03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120,49%</a:t>
              </a: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8389091" y="1988670"/>
            <a:ext cx="704704" cy="1010378"/>
            <a:chOff x="8531482" y="2220758"/>
            <a:chExt cx="582221" cy="842983"/>
          </a:xfrm>
        </p:grpSpPr>
        <p:cxnSp>
          <p:nvCxnSpPr>
            <p:cNvPr id="419" name="Straight Connector 418"/>
            <p:cNvCxnSpPr/>
            <p:nvPr/>
          </p:nvCxnSpPr>
          <p:spPr>
            <a:xfrm>
              <a:off x="8808945" y="2757078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Oval 419"/>
            <p:cNvSpPr/>
            <p:nvPr/>
          </p:nvSpPr>
          <p:spPr>
            <a:xfrm>
              <a:off x="8531482" y="2220758"/>
              <a:ext cx="582221" cy="5717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8540067" y="2254666"/>
              <a:ext cx="563130" cy="50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prstClr val="white"/>
                  </a:solidFill>
                </a:rPr>
                <a:t>Malut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63,06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107,77%</a:t>
              </a: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8940656" y="4133007"/>
            <a:ext cx="774571" cy="926849"/>
            <a:chOff x="8940656" y="4304409"/>
            <a:chExt cx="774571" cy="926849"/>
          </a:xfrm>
        </p:grpSpPr>
        <p:cxnSp>
          <p:nvCxnSpPr>
            <p:cNvPr id="423" name="Straight Connector 422"/>
            <p:cNvCxnSpPr/>
            <p:nvPr/>
          </p:nvCxnSpPr>
          <p:spPr>
            <a:xfrm>
              <a:off x="9331668" y="430440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/>
            <p:nvPr/>
          </p:nvSpPr>
          <p:spPr>
            <a:xfrm>
              <a:off x="9017693" y="461107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8940656" y="4618592"/>
              <a:ext cx="77457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Maluku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116,27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115,82%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9646045" y="2503775"/>
            <a:ext cx="758655" cy="1073541"/>
            <a:chOff x="9646031" y="2830185"/>
            <a:chExt cx="620186" cy="918535"/>
          </a:xfrm>
        </p:grpSpPr>
        <p:cxnSp>
          <p:nvCxnSpPr>
            <p:cNvPr id="427" name="Straight Connector 426"/>
            <p:cNvCxnSpPr/>
            <p:nvPr/>
          </p:nvCxnSpPr>
          <p:spPr>
            <a:xfrm>
              <a:off x="9951792" y="3442057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Oval 427"/>
            <p:cNvSpPr/>
            <p:nvPr/>
          </p:nvSpPr>
          <p:spPr>
            <a:xfrm>
              <a:off x="9646031" y="2865766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9677276" y="2830185"/>
              <a:ext cx="557193" cy="658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Barat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82,03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113,58%</a:t>
              </a: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10826864" y="3476255"/>
            <a:ext cx="681597" cy="891652"/>
            <a:chOff x="10826864" y="3647657"/>
            <a:chExt cx="681597" cy="891652"/>
          </a:xfrm>
        </p:grpSpPr>
        <p:cxnSp>
          <p:nvCxnSpPr>
            <p:cNvPr id="431" name="Straight Connector 430"/>
            <p:cNvCxnSpPr/>
            <p:nvPr/>
          </p:nvCxnSpPr>
          <p:spPr>
            <a:xfrm>
              <a:off x="11164588" y="4232646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/>
            <p:cNvSpPr/>
            <p:nvPr/>
          </p:nvSpPr>
          <p:spPr>
            <a:xfrm>
              <a:off x="10858827" y="365635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10826864" y="3647657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247,08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234,16%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7612234" y="1353704"/>
            <a:ext cx="337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Rp</a:t>
            </a:r>
            <a:r>
              <a:rPr lang="en-US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137.656,29 </a:t>
            </a:r>
            <a:r>
              <a:rPr lang="id-ID" altLang="en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m</a:t>
            </a:r>
            <a:r>
              <a:rPr lang="id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iliar</a:t>
            </a:r>
            <a:endParaRPr lang="en-ID" sz="2800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7600852" y="1075413"/>
            <a:ext cx="42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prstClr val="white"/>
                </a:solidFill>
              </a:rPr>
              <a:t>Akumulasi</a:t>
            </a:r>
            <a:r>
              <a:rPr lang="en-ID" b="1" dirty="0">
                <a:solidFill>
                  <a:prstClr val="white"/>
                </a:solidFill>
              </a:rPr>
              <a:t> </a:t>
            </a:r>
            <a:r>
              <a:rPr lang="id-ID" b="1" dirty="0">
                <a:solidFill>
                  <a:prstClr val="white"/>
                </a:solidFill>
              </a:rPr>
              <a:t>Penyaluran Pinjaman Nasional</a:t>
            </a:r>
            <a:r>
              <a:rPr lang="en-ID" b="1" dirty="0">
                <a:solidFill>
                  <a:prstClr val="white"/>
                </a:solidFill>
              </a:rPr>
              <a:t>:</a:t>
            </a:r>
            <a:endParaRPr lang="id-ID" b="1" dirty="0">
              <a:solidFill>
                <a:prstClr val="white"/>
              </a:solidFill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9566957" y="6014522"/>
            <a:ext cx="2398194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prstClr val="black"/>
                </a:solidFill>
              </a:rPr>
              <a:t>*Dalam miliar Rupiah</a:t>
            </a:r>
            <a:endParaRPr lang="id-ID" sz="1600" b="1" dirty="0">
              <a:solidFill>
                <a:srgbClr val="C00000"/>
              </a:solidFill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10620375" y="1443554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Δ</a:t>
            </a:r>
            <a:r>
              <a:rPr lang="en-US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%: 102,44%</a:t>
            </a:r>
          </a:p>
        </p:txBody>
      </p:sp>
      <p:sp>
        <p:nvSpPr>
          <p:cNvPr id="438" name="TextBox 437"/>
          <p:cNvSpPr txBox="1"/>
          <p:nvPr/>
        </p:nvSpPr>
        <p:spPr>
          <a:xfrm>
            <a:off x="-147314" y="6327742"/>
            <a:ext cx="21552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Ket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l-GR" sz="1200" b="1" dirty="0">
                <a:solidFill>
                  <a:prstClr val="black"/>
                </a:solidFill>
              </a:rPr>
              <a:t>Δ</a:t>
            </a:r>
            <a:r>
              <a:rPr lang="en-US" sz="1200" b="1" dirty="0">
                <a:solidFill>
                  <a:prstClr val="black"/>
                </a:solidFill>
              </a:rPr>
              <a:t>%</a:t>
            </a:r>
            <a:r>
              <a:rPr lang="en-US" sz="1200" b="1" i="1" dirty="0">
                <a:solidFill>
                  <a:prstClr val="black"/>
                </a:solidFill>
              </a:rPr>
              <a:t> (year </a:t>
            </a:r>
            <a:r>
              <a:rPr lang="id-ID" sz="1200" b="1" i="1" dirty="0" err="1">
                <a:solidFill>
                  <a:prstClr val="black"/>
                </a:solidFill>
              </a:rPr>
              <a:t>on</a:t>
            </a:r>
            <a:r>
              <a:rPr lang="id-ID" sz="1200" b="1" i="1" dirty="0">
                <a:solidFill>
                  <a:prstClr val="black"/>
                </a:solidFill>
              </a:rPr>
              <a:t> </a:t>
            </a:r>
            <a:r>
              <a:rPr lang="id-ID" sz="1200" b="1" i="1" dirty="0" err="1">
                <a:solidFill>
                  <a:prstClr val="black"/>
                </a:solidFill>
              </a:rPr>
              <a:t>year</a:t>
            </a:r>
            <a:r>
              <a:rPr lang="en-US" sz="1200" b="1" i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-10160" y="6610363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</a:t>
            </a:r>
            <a:r>
              <a:rPr lang="en-US" sz="1200" b="1" dirty="0">
                <a:solidFill>
                  <a:prstClr val="black"/>
                </a:solidFill>
              </a:rPr>
              <a:t>31 </a:t>
            </a:r>
            <a:r>
              <a:rPr lang="en-US" sz="1200" b="1" dirty="0" err="1">
                <a:solidFill>
                  <a:prstClr val="black"/>
                </a:solidFill>
              </a:rPr>
              <a:t>Oktober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it-IT" sz="1200" b="1" dirty="0">
                <a:solidFill>
                  <a:prstClr val="black"/>
                </a:solidFill>
              </a:rPr>
              <a:t>020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950760" y="6599730"/>
            <a:ext cx="9433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Ket</a:t>
            </a:r>
            <a:r>
              <a:rPr lang="en-ID" sz="1100" dirty="0">
                <a:solidFill>
                  <a:srgbClr val="F5F5F5"/>
                </a:solidFill>
              </a:rPr>
              <a:t>: Data </a:t>
            </a:r>
            <a:r>
              <a:rPr lang="en-ID" sz="1100" dirty="0" err="1">
                <a:solidFill>
                  <a:srgbClr val="F5F5F5"/>
                </a:solidFill>
              </a:rPr>
              <a:t>akumulasi</a:t>
            </a:r>
            <a:r>
              <a:rPr lang="en-ID" sz="1100" dirty="0">
                <a:solidFill>
                  <a:srgbClr val="F5F5F5"/>
                </a:solidFill>
              </a:rPr>
              <a:t> total </a:t>
            </a:r>
            <a:r>
              <a:rPr lang="en-ID" sz="1100" dirty="0" err="1">
                <a:solidFill>
                  <a:srgbClr val="F5F5F5"/>
                </a:solidFill>
              </a:rPr>
              <a:t>seluruh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penyelenggara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fintech</a:t>
            </a:r>
            <a:r>
              <a:rPr lang="en-ID" sz="1100" dirty="0">
                <a:solidFill>
                  <a:srgbClr val="F5F5F5"/>
                </a:solidFill>
              </a:rPr>
              <a:t> lending </a:t>
            </a:r>
            <a:r>
              <a:rPr lang="en-ID" sz="1100" dirty="0" err="1">
                <a:solidFill>
                  <a:srgbClr val="F5F5F5"/>
                </a:solidFill>
              </a:rPr>
              <a:t>sejak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didirikan</a:t>
            </a:r>
            <a:r>
              <a:rPr lang="en-ID" sz="1100" dirty="0">
                <a:solidFill>
                  <a:srgbClr val="F5F5F5"/>
                </a:solidFill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472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440"/>
          <p:cNvSpPr/>
          <p:nvPr/>
        </p:nvSpPr>
        <p:spPr>
          <a:xfrm>
            <a:off x="0" y="948521"/>
            <a:ext cx="12192000" cy="56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165562" y="187310"/>
            <a:ext cx="6518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sz="2800" b="1" dirty="0"/>
              <a:t>SEBARAN PENYALURAN PINJAMAN BARU</a:t>
            </a:r>
            <a:endParaRPr lang="id-ID" sz="2800" b="1" dirty="0"/>
          </a:p>
        </p:txBody>
      </p:sp>
      <p:sp>
        <p:nvSpPr>
          <p:cNvPr id="149" name="Round Same Side Corner Rectangle 148"/>
          <p:cNvSpPr/>
          <p:nvPr/>
        </p:nvSpPr>
        <p:spPr>
          <a:xfrm rot="16200000">
            <a:off x="9410565" y="-844882"/>
            <a:ext cx="941387" cy="4621490"/>
          </a:xfrm>
          <a:prstGeom prst="round2Same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2" y="1690970"/>
            <a:ext cx="11924304" cy="4419416"/>
          </a:xfrm>
          <a:prstGeom prst="rect">
            <a:avLst/>
          </a:prstGeom>
        </p:spPr>
      </p:pic>
      <p:grpSp>
        <p:nvGrpSpPr>
          <p:cNvPr id="298" name="Group 297"/>
          <p:cNvGrpSpPr/>
          <p:nvPr/>
        </p:nvGrpSpPr>
        <p:grpSpPr>
          <a:xfrm>
            <a:off x="2528034" y="4865879"/>
            <a:ext cx="949299" cy="1002624"/>
            <a:chOff x="2528034" y="5037281"/>
            <a:chExt cx="949299" cy="1002624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2995713" y="5037281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/>
            <p:nvPr/>
          </p:nvSpPr>
          <p:spPr>
            <a:xfrm>
              <a:off x="2692600" y="5417337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528034" y="5439741"/>
              <a:ext cx="94929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Banten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5.157,28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23,28%</a:t>
              </a: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2899057" y="3959814"/>
            <a:ext cx="893194" cy="888398"/>
            <a:chOff x="2898413" y="4214415"/>
            <a:chExt cx="817882" cy="805210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3185845" y="4804181"/>
              <a:ext cx="0" cy="215444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3000619" y="427864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2898413" y="4214415"/>
              <a:ext cx="817882" cy="697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DKI 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Jakarta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16.094,29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24,14%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976850" y="5092999"/>
            <a:ext cx="1053495" cy="1304110"/>
            <a:chOff x="2976850" y="5264401"/>
            <a:chExt cx="1053495" cy="1304110"/>
          </a:xfrm>
        </p:grpSpPr>
        <p:cxnSp>
          <p:nvCxnSpPr>
            <p:cNvPr id="307" name="Straight Connector 306"/>
            <p:cNvCxnSpPr>
              <a:endCxn id="308" idx="0"/>
            </p:cNvCxnSpPr>
            <p:nvPr/>
          </p:nvCxnSpPr>
          <p:spPr>
            <a:xfrm>
              <a:off x="3474998" y="5264401"/>
              <a:ext cx="22847" cy="64864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3171885" y="5913041"/>
              <a:ext cx="651920" cy="6554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2976850" y="5927348"/>
              <a:ext cx="105349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Jabar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15.945,44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24,28%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3607265" y="4227822"/>
            <a:ext cx="821059" cy="927063"/>
            <a:chOff x="3604186" y="4443333"/>
            <a:chExt cx="747276" cy="882954"/>
          </a:xfrm>
        </p:grpSpPr>
        <p:cxnSp>
          <p:nvCxnSpPr>
            <p:cNvPr id="311" name="Straight Connector 310"/>
            <p:cNvCxnSpPr/>
            <p:nvPr/>
          </p:nvCxnSpPr>
          <p:spPr>
            <a:xfrm>
              <a:off x="3984278" y="5019624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3678517" y="444333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3604186" y="4453479"/>
              <a:ext cx="747276" cy="57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Jateng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4.172,57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34,75%</a:t>
              </a: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3731652" y="5280935"/>
            <a:ext cx="774571" cy="812306"/>
            <a:chOff x="3731652" y="5452337"/>
            <a:chExt cx="774571" cy="812306"/>
          </a:xfrm>
        </p:grpSpPr>
        <p:cxnSp>
          <p:nvCxnSpPr>
            <p:cNvPr id="315" name="Straight Connector 314"/>
            <p:cNvCxnSpPr/>
            <p:nvPr/>
          </p:nvCxnSpPr>
          <p:spPr>
            <a:xfrm>
              <a:off x="4122341" y="5452337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3819228" y="5644457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731652" y="5650126"/>
              <a:ext cx="77457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DIY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551,27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17,65%</a:t>
              </a: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4431119" y="5319723"/>
            <a:ext cx="758541" cy="900107"/>
            <a:chOff x="4431119" y="5491125"/>
            <a:chExt cx="758541" cy="900107"/>
          </a:xfrm>
        </p:grpSpPr>
        <p:cxnSp>
          <p:nvCxnSpPr>
            <p:cNvPr id="319" name="Straight Connector 318"/>
            <p:cNvCxnSpPr/>
            <p:nvPr/>
          </p:nvCxnSpPr>
          <p:spPr>
            <a:xfrm>
              <a:off x="4818107" y="5491125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4460722" y="5703749"/>
              <a:ext cx="687483" cy="687483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4431119" y="5713230"/>
              <a:ext cx="7585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Jatim</a:t>
              </a:r>
              <a:r>
                <a:rPr lang="en-ID" sz="1100" b="1" dirty="0">
                  <a:solidFill>
                    <a:prstClr val="black"/>
                  </a:solidFill>
                </a:rPr>
                <a:t> </a:t>
              </a:r>
              <a:r>
                <a:rPr lang="en-US" sz="1100" b="1" dirty="0">
                  <a:solidFill>
                    <a:srgbClr val="FFD966"/>
                  </a:solidFill>
                </a:rPr>
                <a:t>           6.070,70  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18,15%</a:t>
              </a: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376025" y="1032994"/>
            <a:ext cx="649009" cy="1100019"/>
            <a:chOff x="376025" y="1204396"/>
            <a:chExt cx="649009" cy="1100019"/>
          </a:xfrm>
        </p:grpSpPr>
        <p:sp>
          <p:nvSpPr>
            <p:cNvPr id="323" name="Oval 322"/>
            <p:cNvSpPr/>
            <p:nvPr/>
          </p:nvSpPr>
          <p:spPr>
            <a:xfrm>
              <a:off x="404848" y="123437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4" name="Straight Connector 323"/>
            <p:cNvCxnSpPr>
              <a:stCxn id="323" idx="4"/>
            </p:cNvCxnSpPr>
            <p:nvPr/>
          </p:nvCxnSpPr>
          <p:spPr>
            <a:xfrm>
              <a:off x="714941" y="1854558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/>
            <p:cNvSpPr txBox="1"/>
            <p:nvPr/>
          </p:nvSpPr>
          <p:spPr>
            <a:xfrm>
              <a:off x="376025" y="1204396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Aceh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209,33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38,79%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910617" y="1580521"/>
            <a:ext cx="756938" cy="1071048"/>
            <a:chOff x="910617" y="1751923"/>
            <a:chExt cx="756938" cy="1071048"/>
          </a:xfrm>
        </p:grpSpPr>
        <p:sp>
          <p:nvSpPr>
            <p:cNvPr id="327" name="Oval 326"/>
            <p:cNvSpPr/>
            <p:nvPr/>
          </p:nvSpPr>
          <p:spPr>
            <a:xfrm>
              <a:off x="970780" y="175292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8" name="Straight Connector 327"/>
            <p:cNvCxnSpPr>
              <a:stCxn id="327" idx="4"/>
            </p:cNvCxnSpPr>
            <p:nvPr/>
          </p:nvCxnSpPr>
          <p:spPr>
            <a:xfrm>
              <a:off x="1280873" y="2373114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>
              <a:off x="910617" y="1751923"/>
              <a:ext cx="75693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Sumut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1.308,25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27,63%</a:t>
              </a: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1580128" y="2083067"/>
            <a:ext cx="646331" cy="1094039"/>
            <a:chOff x="1580128" y="2254469"/>
            <a:chExt cx="646331" cy="1094039"/>
          </a:xfrm>
        </p:grpSpPr>
        <p:sp>
          <p:nvSpPr>
            <p:cNvPr id="331" name="Oval 330"/>
            <p:cNvSpPr/>
            <p:nvPr/>
          </p:nvSpPr>
          <p:spPr>
            <a:xfrm>
              <a:off x="1590966" y="227846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2" name="Straight Connector 331"/>
            <p:cNvCxnSpPr>
              <a:stCxn id="331" idx="4"/>
            </p:cNvCxnSpPr>
            <p:nvPr/>
          </p:nvCxnSpPr>
          <p:spPr>
            <a:xfrm>
              <a:off x="1901059" y="2898651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TextBox 332"/>
            <p:cNvSpPr txBox="1"/>
            <p:nvPr/>
          </p:nvSpPr>
          <p:spPr>
            <a:xfrm>
              <a:off x="1580128" y="2254469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Riau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505,59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32,47%</a:t>
              </a: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1056684" y="3148418"/>
            <a:ext cx="646331" cy="1079404"/>
            <a:chOff x="1056684" y="3319820"/>
            <a:chExt cx="646331" cy="1079404"/>
          </a:xfrm>
        </p:grpSpPr>
        <p:sp>
          <p:nvSpPr>
            <p:cNvPr id="335" name="Oval 334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6" name="Straight Connector 335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1056684" y="3793451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367,45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7,81%</a:t>
              </a: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2219925" y="1849689"/>
            <a:ext cx="710451" cy="1079835"/>
            <a:chOff x="2219925" y="2021091"/>
            <a:chExt cx="710451" cy="1079835"/>
          </a:xfrm>
        </p:grpSpPr>
        <p:sp>
          <p:nvSpPr>
            <p:cNvPr id="339" name="Oval 338"/>
            <p:cNvSpPr/>
            <p:nvPr/>
          </p:nvSpPr>
          <p:spPr>
            <a:xfrm>
              <a:off x="2265406" y="203088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0" name="Straight Connector 339"/>
            <p:cNvCxnSpPr>
              <a:stCxn id="339" idx="4"/>
            </p:cNvCxnSpPr>
            <p:nvPr/>
          </p:nvCxnSpPr>
          <p:spPr>
            <a:xfrm>
              <a:off x="2575499" y="2651069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2219925" y="2021091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KepRi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291,27 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10,62%</a:t>
              </a: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2693751" y="2955612"/>
            <a:ext cx="638316" cy="923212"/>
            <a:chOff x="2693751" y="3127014"/>
            <a:chExt cx="638316" cy="923212"/>
          </a:xfrm>
        </p:grpSpPr>
        <p:sp>
          <p:nvSpPr>
            <p:cNvPr id="343" name="Oval 342"/>
            <p:cNvSpPr/>
            <p:nvPr/>
          </p:nvSpPr>
          <p:spPr>
            <a:xfrm>
              <a:off x="2695387" y="313974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4" name="Straight Connector 343"/>
            <p:cNvCxnSpPr>
              <a:stCxn id="343" idx="4"/>
            </p:cNvCxnSpPr>
            <p:nvPr/>
          </p:nvCxnSpPr>
          <p:spPr>
            <a:xfrm>
              <a:off x="3005480" y="3759929"/>
              <a:ext cx="0" cy="29029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TextBox 344"/>
            <p:cNvSpPr txBox="1"/>
            <p:nvPr/>
          </p:nvSpPr>
          <p:spPr>
            <a:xfrm>
              <a:off x="2693751" y="3127014"/>
              <a:ext cx="63831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Babel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99,80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58,52%</a:t>
              </a: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1973475" y="2936207"/>
            <a:ext cx="646331" cy="728471"/>
            <a:chOff x="1973475" y="3107609"/>
            <a:chExt cx="646331" cy="728471"/>
          </a:xfrm>
        </p:grpSpPr>
        <p:sp>
          <p:nvSpPr>
            <p:cNvPr id="347" name="Oval 346"/>
            <p:cNvSpPr/>
            <p:nvPr/>
          </p:nvSpPr>
          <p:spPr>
            <a:xfrm>
              <a:off x="1986549" y="310760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8" name="Straight Connector 347"/>
            <p:cNvCxnSpPr>
              <a:stCxn id="347" idx="4"/>
            </p:cNvCxnSpPr>
            <p:nvPr/>
          </p:nvCxnSpPr>
          <p:spPr>
            <a:xfrm>
              <a:off x="2296642" y="3727795"/>
              <a:ext cx="0" cy="10828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/>
            <p:cNvSpPr txBox="1"/>
            <p:nvPr/>
          </p:nvSpPr>
          <p:spPr>
            <a:xfrm>
              <a:off x="1973475" y="3115933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Jambi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205,99 </a:t>
              </a:r>
            </a:p>
            <a:p>
              <a:pPr algn="ctr"/>
              <a:r>
                <a:rPr lang="en-ID" sz="1100" dirty="0">
                  <a:solidFill>
                    <a:schemeClr val="bg1"/>
                  </a:solidFill>
                </a:rPr>
                <a:t>10,78%</a:t>
              </a: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1484202" y="3972758"/>
            <a:ext cx="715260" cy="1081443"/>
            <a:chOff x="1018025" y="3319820"/>
            <a:chExt cx="715260" cy="1081443"/>
          </a:xfrm>
        </p:grpSpPr>
        <p:sp>
          <p:nvSpPr>
            <p:cNvPr id="351" name="Oval 350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2" name="Straight Connector 351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/>
            <p:cNvSpPr txBox="1"/>
            <p:nvPr/>
          </p:nvSpPr>
          <p:spPr>
            <a:xfrm>
              <a:off x="1018025" y="3801099"/>
              <a:ext cx="71526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Bengkulu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92,15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-8,95%</a:t>
              </a: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2269844" y="3577010"/>
            <a:ext cx="646331" cy="728471"/>
            <a:chOff x="2269844" y="3748412"/>
            <a:chExt cx="646331" cy="728471"/>
          </a:xfrm>
        </p:grpSpPr>
        <p:sp>
          <p:nvSpPr>
            <p:cNvPr id="355" name="Oval 354"/>
            <p:cNvSpPr/>
            <p:nvPr/>
          </p:nvSpPr>
          <p:spPr>
            <a:xfrm>
              <a:off x="2282898" y="374841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6" name="Straight Connector 355"/>
            <p:cNvCxnSpPr>
              <a:stCxn id="355" idx="4"/>
            </p:cNvCxnSpPr>
            <p:nvPr/>
          </p:nvCxnSpPr>
          <p:spPr>
            <a:xfrm>
              <a:off x="2592991" y="4368598"/>
              <a:ext cx="0" cy="10828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TextBox 356"/>
            <p:cNvSpPr txBox="1"/>
            <p:nvPr/>
          </p:nvSpPr>
          <p:spPr>
            <a:xfrm>
              <a:off x="2269844" y="3755412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827,34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55,09%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161218" y="4558784"/>
            <a:ext cx="710451" cy="870460"/>
            <a:chOff x="2161218" y="4730186"/>
            <a:chExt cx="710451" cy="870460"/>
          </a:xfrm>
        </p:grpSpPr>
        <p:cxnSp>
          <p:nvCxnSpPr>
            <p:cNvPr id="359" name="Straight Connector 358"/>
            <p:cNvCxnSpPr/>
            <p:nvPr/>
          </p:nvCxnSpPr>
          <p:spPr>
            <a:xfrm>
              <a:off x="2516998" y="4730186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/>
            <p:cNvSpPr/>
            <p:nvPr/>
          </p:nvSpPr>
          <p:spPr>
            <a:xfrm>
              <a:off x="2206905" y="49804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161218" y="4994758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Lampung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564,60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49,15%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3941903" y="2340907"/>
            <a:ext cx="646331" cy="883523"/>
            <a:chOff x="3941903" y="2512309"/>
            <a:chExt cx="646331" cy="883523"/>
          </a:xfrm>
        </p:grpSpPr>
        <p:cxnSp>
          <p:nvCxnSpPr>
            <p:cNvPr id="363" name="Straight Connector 362"/>
            <p:cNvCxnSpPr/>
            <p:nvPr/>
          </p:nvCxnSpPr>
          <p:spPr>
            <a:xfrm>
              <a:off x="4261725" y="308916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/>
            <p:cNvSpPr/>
            <p:nvPr/>
          </p:nvSpPr>
          <p:spPr>
            <a:xfrm>
              <a:off x="3955964" y="251287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3941903" y="2512309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Kalbar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231,56 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14,07</a:t>
              </a:r>
              <a:r>
                <a:rPr lang="en-US" sz="1100" dirty="0" smtClean="0">
                  <a:solidFill>
                    <a:schemeClr val="bg1"/>
                  </a:solidFill>
                </a:rPr>
                <a:t>%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4587699" y="3003047"/>
            <a:ext cx="652513" cy="883643"/>
            <a:chOff x="4587699" y="3174449"/>
            <a:chExt cx="652513" cy="883643"/>
          </a:xfrm>
        </p:grpSpPr>
        <p:cxnSp>
          <p:nvCxnSpPr>
            <p:cNvPr id="367" name="Straight Connector 366"/>
            <p:cNvCxnSpPr/>
            <p:nvPr/>
          </p:nvCxnSpPr>
          <p:spPr>
            <a:xfrm>
              <a:off x="4893460" y="375142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Oval 367"/>
            <p:cNvSpPr/>
            <p:nvPr/>
          </p:nvSpPr>
          <p:spPr>
            <a:xfrm>
              <a:off x="4587699" y="31751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4593881" y="3174449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Kalteng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142,12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18,92%</a:t>
              </a: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328669" y="1491411"/>
            <a:ext cx="620186" cy="895536"/>
            <a:chOff x="5328669" y="1662813"/>
            <a:chExt cx="620186" cy="895536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634430" y="2251686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/>
            <p:cNvSpPr/>
            <p:nvPr/>
          </p:nvSpPr>
          <p:spPr>
            <a:xfrm>
              <a:off x="5328669" y="167539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5354285" y="1662813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Kaltara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34,37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-4,80%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5375164" y="2540454"/>
            <a:ext cx="710451" cy="884377"/>
            <a:chOff x="5375164" y="2711856"/>
            <a:chExt cx="710451" cy="884377"/>
          </a:xfrm>
        </p:grpSpPr>
        <p:cxnSp>
          <p:nvCxnSpPr>
            <p:cNvPr id="375" name="Straight Connector 374"/>
            <p:cNvCxnSpPr/>
            <p:nvPr/>
          </p:nvCxnSpPr>
          <p:spPr>
            <a:xfrm>
              <a:off x="5725873" y="3289570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val 375"/>
            <p:cNvSpPr/>
            <p:nvPr/>
          </p:nvSpPr>
          <p:spPr>
            <a:xfrm>
              <a:off x="5420112" y="271327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5375164" y="2711856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Kaltim</a:t>
              </a:r>
            </a:p>
            <a:p>
              <a:pPr algn="ctr"/>
              <a:r>
                <a:rPr lang="en-US" altLang="en-ID" sz="1100" b="1" dirty="0">
                  <a:solidFill>
                    <a:schemeClr val="bg1"/>
                  </a:solidFill>
                </a:rPr>
                <a:t> </a:t>
              </a:r>
              <a:r>
                <a:rPr lang="en-US" alt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453,99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0,90%</a:t>
              </a: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5149532" y="3965268"/>
            <a:ext cx="710451" cy="902440"/>
            <a:chOff x="5149532" y="4136670"/>
            <a:chExt cx="710451" cy="902440"/>
          </a:xfrm>
        </p:grpSpPr>
        <p:cxnSp>
          <p:nvCxnSpPr>
            <p:cNvPr id="379" name="Straight Connector 378"/>
            <p:cNvCxnSpPr/>
            <p:nvPr/>
          </p:nvCxnSpPr>
          <p:spPr>
            <a:xfrm>
              <a:off x="5505297" y="4136670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5199536" y="441892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5149532" y="4424186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Kalsel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263,99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4,25%</a:t>
              </a: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7523878" y="1955721"/>
            <a:ext cx="710451" cy="911291"/>
            <a:chOff x="7523878" y="2127123"/>
            <a:chExt cx="710451" cy="911291"/>
          </a:xfrm>
        </p:grpSpPr>
        <p:cxnSp>
          <p:nvCxnSpPr>
            <p:cNvPr id="383" name="Straight Connector 382"/>
            <p:cNvCxnSpPr/>
            <p:nvPr/>
          </p:nvCxnSpPr>
          <p:spPr>
            <a:xfrm>
              <a:off x="7876275" y="273175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>
            <a:xfrm>
              <a:off x="7570514" y="21554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7523878" y="2127123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Sulut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275,14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-28,32%</a:t>
              </a: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6865378" y="2101940"/>
            <a:ext cx="764953" cy="925642"/>
            <a:chOff x="6877302" y="2316030"/>
            <a:chExt cx="724839" cy="882954"/>
          </a:xfrm>
        </p:grpSpPr>
        <p:cxnSp>
          <p:nvCxnSpPr>
            <p:cNvPr id="387" name="Straight Connector 386"/>
            <p:cNvCxnSpPr/>
            <p:nvPr/>
          </p:nvCxnSpPr>
          <p:spPr>
            <a:xfrm>
              <a:off x="7233790" y="289232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6928029" y="231603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6877302" y="2354278"/>
              <a:ext cx="724839" cy="57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Gorontalo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71,26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-0,04%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6274833" y="2242961"/>
            <a:ext cx="681597" cy="886251"/>
            <a:chOff x="6274833" y="2414363"/>
            <a:chExt cx="681597" cy="886251"/>
          </a:xfrm>
        </p:grpSpPr>
        <p:cxnSp>
          <p:nvCxnSpPr>
            <p:cNvPr id="391" name="Straight Connector 390"/>
            <p:cNvCxnSpPr/>
            <p:nvPr/>
          </p:nvCxnSpPr>
          <p:spPr>
            <a:xfrm>
              <a:off x="6607795" y="299395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/>
            <p:cNvSpPr/>
            <p:nvPr/>
          </p:nvSpPr>
          <p:spPr>
            <a:xfrm>
              <a:off x="6302034" y="24176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6274833" y="2414363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Sulteng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144,93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110,28%</a:t>
              </a: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6040313" y="3166803"/>
            <a:ext cx="681597" cy="893257"/>
            <a:chOff x="6012881" y="3338205"/>
            <a:chExt cx="681597" cy="893257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6337396" y="392479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/>
            <p:cNvSpPr/>
            <p:nvPr/>
          </p:nvSpPr>
          <p:spPr>
            <a:xfrm>
              <a:off x="6031635" y="334850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6012881" y="3338205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51,95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144,61%</a:t>
              </a:r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6215090" y="4118599"/>
            <a:ext cx="646331" cy="926849"/>
            <a:chOff x="6215090" y="4290001"/>
            <a:chExt cx="646331" cy="926849"/>
          </a:xfrm>
        </p:grpSpPr>
        <p:cxnSp>
          <p:nvCxnSpPr>
            <p:cNvPr id="399" name="Straight Connector 398"/>
            <p:cNvCxnSpPr/>
            <p:nvPr/>
          </p:nvCxnSpPr>
          <p:spPr>
            <a:xfrm>
              <a:off x="6549613" y="429000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Oval 399"/>
            <p:cNvSpPr/>
            <p:nvPr/>
          </p:nvSpPr>
          <p:spPr>
            <a:xfrm>
              <a:off x="6235638" y="459666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6215090" y="4584861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702,62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29,25%</a:t>
              </a:r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6855431" y="4252970"/>
            <a:ext cx="710451" cy="926849"/>
            <a:chOff x="6855431" y="4424372"/>
            <a:chExt cx="710451" cy="926849"/>
          </a:xfrm>
        </p:grpSpPr>
        <p:cxnSp>
          <p:nvCxnSpPr>
            <p:cNvPr id="403" name="Straight Connector 402"/>
            <p:cNvCxnSpPr/>
            <p:nvPr/>
          </p:nvCxnSpPr>
          <p:spPr>
            <a:xfrm>
              <a:off x="7222053" y="4424372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6908078" y="473103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6855431" y="4712936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Sultra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124,84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63,51%</a:t>
              </a: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067811" y="5440594"/>
            <a:ext cx="646331" cy="1101088"/>
            <a:chOff x="5042644" y="5687497"/>
            <a:chExt cx="646331" cy="1101088"/>
          </a:xfrm>
        </p:grpSpPr>
        <p:cxnSp>
          <p:nvCxnSpPr>
            <p:cNvPr id="407" name="Straight Connector 406"/>
            <p:cNvCxnSpPr>
              <a:endCxn id="408" idx="0"/>
            </p:cNvCxnSpPr>
            <p:nvPr/>
          </p:nvCxnSpPr>
          <p:spPr>
            <a:xfrm>
              <a:off x="5362373" y="5687497"/>
              <a:ext cx="0" cy="480902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/>
            <p:cNvSpPr/>
            <p:nvPr/>
          </p:nvSpPr>
          <p:spPr>
            <a:xfrm>
              <a:off x="5052280" y="616839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5042644" y="6175859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Bali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554,74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-0,44%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675615" y="5521655"/>
            <a:ext cx="649371" cy="819253"/>
            <a:chOff x="5675615" y="5693057"/>
            <a:chExt cx="649371" cy="819253"/>
          </a:xfrm>
        </p:grpSpPr>
        <p:cxnSp>
          <p:nvCxnSpPr>
            <p:cNvPr id="411" name="Straight Connector 410"/>
            <p:cNvCxnSpPr>
              <a:endCxn id="412" idx="0"/>
            </p:cNvCxnSpPr>
            <p:nvPr/>
          </p:nvCxnSpPr>
          <p:spPr>
            <a:xfrm>
              <a:off x="6014893" y="5693057"/>
              <a:ext cx="0" cy="19906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/>
            <p:nvPr/>
          </p:nvSpPr>
          <p:spPr>
            <a:xfrm>
              <a:off x="5704800" y="589212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5675615" y="5889111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NTB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294,50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26,77%</a:t>
              </a: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6739264" y="5486521"/>
            <a:ext cx="620186" cy="819253"/>
            <a:chOff x="6739264" y="5850963"/>
            <a:chExt cx="620186" cy="819253"/>
          </a:xfrm>
        </p:grpSpPr>
        <p:cxnSp>
          <p:nvCxnSpPr>
            <p:cNvPr id="415" name="Straight Connector 414"/>
            <p:cNvCxnSpPr>
              <a:endCxn id="416" idx="0"/>
            </p:cNvCxnSpPr>
            <p:nvPr/>
          </p:nvCxnSpPr>
          <p:spPr>
            <a:xfrm>
              <a:off x="7049357" y="5850963"/>
              <a:ext cx="0" cy="19906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Oval 415"/>
            <p:cNvSpPr/>
            <p:nvPr/>
          </p:nvSpPr>
          <p:spPr>
            <a:xfrm>
              <a:off x="6739264" y="605003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6748741" y="6034634"/>
              <a:ext cx="6094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</a:t>
              </a:r>
              <a:r>
                <a:rPr lang="en-ID" sz="1100" dirty="0">
                  <a:solidFill>
                    <a:prstClr val="white"/>
                  </a:solidFill>
                </a:rPr>
                <a:t>T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83,35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28,57%</a:t>
              </a: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8389091" y="1988670"/>
            <a:ext cx="704704" cy="1010378"/>
            <a:chOff x="8531482" y="2220758"/>
            <a:chExt cx="582221" cy="842983"/>
          </a:xfrm>
        </p:grpSpPr>
        <p:cxnSp>
          <p:nvCxnSpPr>
            <p:cNvPr id="419" name="Straight Connector 418"/>
            <p:cNvCxnSpPr/>
            <p:nvPr/>
          </p:nvCxnSpPr>
          <p:spPr>
            <a:xfrm>
              <a:off x="8808945" y="2757078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Oval 419"/>
            <p:cNvSpPr/>
            <p:nvPr/>
          </p:nvSpPr>
          <p:spPr>
            <a:xfrm>
              <a:off x="8531482" y="2220758"/>
              <a:ext cx="582221" cy="5717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8557947" y="2254666"/>
              <a:ext cx="527372" cy="50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prstClr val="white"/>
                  </a:solidFill>
                </a:rPr>
                <a:t>Malut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25,41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11,93%</a:t>
              </a: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9008784" y="4133007"/>
            <a:ext cx="638316" cy="926849"/>
            <a:chOff x="9008784" y="4304409"/>
            <a:chExt cx="638316" cy="926849"/>
          </a:xfrm>
        </p:grpSpPr>
        <p:cxnSp>
          <p:nvCxnSpPr>
            <p:cNvPr id="423" name="Straight Connector 422"/>
            <p:cNvCxnSpPr/>
            <p:nvPr/>
          </p:nvCxnSpPr>
          <p:spPr>
            <a:xfrm>
              <a:off x="9331668" y="430440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/>
            <p:nvPr/>
          </p:nvSpPr>
          <p:spPr>
            <a:xfrm>
              <a:off x="9017693" y="461107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9008784" y="4618592"/>
              <a:ext cx="63831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Maluku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48,23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19,23%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9646045" y="2503775"/>
            <a:ext cx="758655" cy="1073541"/>
            <a:chOff x="9646031" y="2830185"/>
            <a:chExt cx="620186" cy="918535"/>
          </a:xfrm>
        </p:grpSpPr>
        <p:cxnSp>
          <p:nvCxnSpPr>
            <p:cNvPr id="427" name="Straight Connector 426"/>
            <p:cNvCxnSpPr/>
            <p:nvPr/>
          </p:nvCxnSpPr>
          <p:spPr>
            <a:xfrm>
              <a:off x="9951792" y="3442057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Oval 427"/>
            <p:cNvSpPr/>
            <p:nvPr/>
          </p:nvSpPr>
          <p:spPr>
            <a:xfrm>
              <a:off x="9646031" y="2865766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9694967" y="2830185"/>
              <a:ext cx="521811" cy="658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Barat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35,37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16,37%</a:t>
              </a: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10812437" y="3476255"/>
            <a:ext cx="710451" cy="891652"/>
            <a:chOff x="10812437" y="3647657"/>
            <a:chExt cx="710451" cy="891652"/>
          </a:xfrm>
        </p:grpSpPr>
        <p:cxnSp>
          <p:nvCxnSpPr>
            <p:cNvPr id="431" name="Straight Connector 430"/>
            <p:cNvCxnSpPr/>
            <p:nvPr/>
          </p:nvCxnSpPr>
          <p:spPr>
            <a:xfrm>
              <a:off x="11164588" y="4232646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/>
            <p:cNvSpPr/>
            <p:nvPr/>
          </p:nvSpPr>
          <p:spPr>
            <a:xfrm>
              <a:off x="10858827" y="365635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10812437" y="3647657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157,09  </a:t>
              </a:r>
            </a:p>
            <a:p>
              <a:pPr algn="ctr"/>
              <a:r>
                <a:rPr lang="en-US" sz="1100">
                  <a:solidFill>
                    <a:prstClr val="white"/>
                  </a:solidFill>
                </a:rPr>
                <a:t>193,91%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7612234" y="1353704"/>
            <a:ext cx="337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Rp</a:t>
            </a:r>
            <a:r>
              <a:rPr lang="en-US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56.158,78  </a:t>
            </a:r>
            <a:r>
              <a:rPr lang="id-ID" altLang="en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m</a:t>
            </a:r>
            <a:r>
              <a:rPr lang="id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iliar</a:t>
            </a:r>
            <a:endParaRPr lang="en-ID" sz="2800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7600852" y="1075413"/>
            <a:ext cx="433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</a:rPr>
              <a:t>Penyaluran Pinjaman </a:t>
            </a:r>
            <a:r>
              <a:rPr lang="en-ID" b="1" dirty="0" err="1">
                <a:solidFill>
                  <a:prstClr val="white"/>
                </a:solidFill>
              </a:rPr>
              <a:t>Baru</a:t>
            </a:r>
            <a:r>
              <a:rPr lang="en-ID" b="1" dirty="0">
                <a:solidFill>
                  <a:prstClr val="white"/>
                </a:solidFill>
              </a:rPr>
              <a:t> </a:t>
            </a:r>
            <a:r>
              <a:rPr lang="id-ID" b="1" dirty="0">
                <a:solidFill>
                  <a:prstClr val="white"/>
                </a:solidFill>
              </a:rPr>
              <a:t>Secara Nasional</a:t>
            </a:r>
            <a:r>
              <a:rPr lang="en-ID" b="1" dirty="0">
                <a:solidFill>
                  <a:prstClr val="white"/>
                </a:solidFill>
              </a:rPr>
              <a:t>:</a:t>
            </a:r>
            <a:endParaRPr lang="id-ID" b="1" dirty="0">
              <a:solidFill>
                <a:prstClr val="white"/>
              </a:solidFill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9566957" y="6014522"/>
            <a:ext cx="2398194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prstClr val="black"/>
                </a:solidFill>
              </a:rPr>
              <a:t>*Dalam miliar Rupiah</a:t>
            </a:r>
            <a:endParaRPr lang="id-ID" sz="1600" b="1" dirty="0">
              <a:solidFill>
                <a:srgbClr val="C00000"/>
              </a:solidFill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10689127" y="1443554"/>
            <a:ext cx="1502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Δ</a:t>
            </a:r>
            <a:r>
              <a:rPr lang="en-US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%: </a:t>
            </a:r>
            <a:r>
              <a:rPr lang="en-U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</a:rPr>
              <a:t>23,88</a:t>
            </a:r>
            <a:r>
              <a:rPr lang="en-U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</a:rPr>
              <a:t>%</a:t>
            </a:r>
            <a:endParaRPr 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-147314" y="6327742"/>
            <a:ext cx="21552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Ket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l-GR" sz="1200" b="1" dirty="0">
                <a:solidFill>
                  <a:prstClr val="black"/>
                </a:solidFill>
              </a:rPr>
              <a:t>Δ</a:t>
            </a:r>
            <a:r>
              <a:rPr lang="en-US" sz="1200" b="1" dirty="0">
                <a:solidFill>
                  <a:prstClr val="black"/>
                </a:solidFill>
              </a:rPr>
              <a:t>%</a:t>
            </a:r>
            <a:r>
              <a:rPr lang="en-US" sz="1200" b="1" i="1" dirty="0">
                <a:solidFill>
                  <a:prstClr val="black"/>
                </a:solidFill>
              </a:rPr>
              <a:t> (year </a:t>
            </a:r>
            <a:r>
              <a:rPr lang="id-ID" sz="1200" b="1" i="1" dirty="0" err="1">
                <a:solidFill>
                  <a:prstClr val="black"/>
                </a:solidFill>
              </a:rPr>
              <a:t>on</a:t>
            </a:r>
            <a:r>
              <a:rPr lang="id-ID" sz="1200" b="1" i="1" dirty="0">
                <a:solidFill>
                  <a:prstClr val="black"/>
                </a:solidFill>
              </a:rPr>
              <a:t> </a:t>
            </a:r>
            <a:r>
              <a:rPr lang="id-ID" sz="1200" b="1" i="1" dirty="0" err="1">
                <a:solidFill>
                  <a:prstClr val="black"/>
                </a:solidFill>
              </a:rPr>
              <a:t>year</a:t>
            </a:r>
            <a:r>
              <a:rPr lang="en-US" sz="1200" b="1" i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-10160" y="6610363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</a:t>
            </a:r>
            <a:r>
              <a:rPr lang="en-US" sz="1200" b="1" dirty="0">
                <a:solidFill>
                  <a:prstClr val="black"/>
                </a:solidFill>
              </a:rPr>
              <a:t>31 </a:t>
            </a:r>
            <a:r>
              <a:rPr lang="en-US" sz="1200" b="1" dirty="0" err="1">
                <a:solidFill>
                  <a:prstClr val="black"/>
                </a:solidFill>
              </a:rPr>
              <a:t>Oktober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it-IT" sz="1200" b="1" dirty="0">
                <a:solidFill>
                  <a:prstClr val="black"/>
                </a:solidFill>
              </a:rPr>
              <a:t>020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1950760" y="6599730"/>
            <a:ext cx="9433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 err="1">
                <a:solidFill>
                  <a:srgbClr val="F5F5F5"/>
                </a:solidFill>
              </a:rPr>
              <a:t>Ket</a:t>
            </a:r>
            <a:r>
              <a:rPr lang="en-ID" sz="1100" dirty="0">
                <a:solidFill>
                  <a:srgbClr val="F5F5F5"/>
                </a:solidFill>
              </a:rPr>
              <a:t>: Data total </a:t>
            </a:r>
            <a:r>
              <a:rPr lang="en-ID" sz="1100" dirty="0" err="1">
                <a:solidFill>
                  <a:srgbClr val="F5F5F5"/>
                </a:solidFill>
              </a:rPr>
              <a:t>seluruh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penyelenggara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fintech</a:t>
            </a:r>
            <a:r>
              <a:rPr lang="en-ID" sz="1100" dirty="0">
                <a:solidFill>
                  <a:srgbClr val="F5F5F5"/>
                </a:solidFill>
              </a:rPr>
              <a:t> lending </a:t>
            </a:r>
            <a:r>
              <a:rPr lang="en-ID" sz="1100" dirty="0" err="1">
                <a:solidFill>
                  <a:srgbClr val="F5F5F5"/>
                </a:solidFill>
              </a:rPr>
              <a:t>sejak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awal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tahun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periode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sampai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dengan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periode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bulan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pelaporan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terakhir</a:t>
            </a:r>
            <a:r>
              <a:rPr lang="en-ID" sz="1100" dirty="0">
                <a:solidFill>
                  <a:srgbClr val="F5F5F5"/>
                </a:solidFill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295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Rectangle 449"/>
          <p:cNvSpPr/>
          <p:nvPr/>
        </p:nvSpPr>
        <p:spPr>
          <a:xfrm>
            <a:off x="0" y="948521"/>
            <a:ext cx="12192000" cy="56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-10160" y="6611481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</a:t>
            </a:r>
            <a:r>
              <a:rPr lang="en-US" sz="1200" b="1" dirty="0">
                <a:solidFill>
                  <a:prstClr val="black"/>
                </a:solidFill>
              </a:rPr>
              <a:t>31 </a:t>
            </a:r>
            <a:r>
              <a:rPr lang="en-US" sz="1200" b="1" dirty="0" err="1">
                <a:solidFill>
                  <a:prstClr val="black"/>
                </a:solidFill>
              </a:rPr>
              <a:t>Oktober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it-IT" sz="1200" b="1" dirty="0">
                <a:solidFill>
                  <a:prstClr val="black"/>
                </a:solidFill>
              </a:rPr>
              <a:t>020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916174" y="187693"/>
            <a:ext cx="6981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sz="2800" b="1" dirty="0"/>
              <a:t>SEBARAN </a:t>
            </a:r>
            <a:r>
              <a:rPr lang="id-ID" sz="2800" b="1" dirty="0"/>
              <a:t>AKUMULASI REKENING </a:t>
            </a:r>
            <a:r>
              <a:rPr lang="en-ID" sz="2800" b="1" dirty="0"/>
              <a:t>BORROWER</a:t>
            </a:r>
            <a:endParaRPr lang="id-ID" sz="2800" b="1" dirty="0"/>
          </a:p>
        </p:txBody>
      </p:sp>
      <p:pic>
        <p:nvPicPr>
          <p:cNvPr id="304" name="Picture 3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6" y="1792556"/>
            <a:ext cx="11924304" cy="4419416"/>
          </a:xfrm>
          <a:prstGeom prst="rect">
            <a:avLst/>
          </a:prstGeom>
        </p:spPr>
      </p:pic>
      <p:sp>
        <p:nvSpPr>
          <p:cNvPr id="305" name="Round Same Side Corner Rectangle 304"/>
          <p:cNvSpPr/>
          <p:nvPr/>
        </p:nvSpPr>
        <p:spPr>
          <a:xfrm rot="16200000">
            <a:off x="9236335" y="-1002782"/>
            <a:ext cx="941387" cy="4969952"/>
          </a:xfrm>
          <a:prstGeom prst="round2SameRect">
            <a:avLst/>
          </a:prstGeom>
          <a:solidFill>
            <a:srgbClr val="00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grpSp>
        <p:nvGrpSpPr>
          <p:cNvPr id="306" name="Group 305"/>
          <p:cNvGrpSpPr/>
          <p:nvPr/>
        </p:nvGrpSpPr>
        <p:grpSpPr>
          <a:xfrm>
            <a:off x="2576004" y="5048759"/>
            <a:ext cx="926857" cy="1017020"/>
            <a:chOff x="2535364" y="5037281"/>
            <a:chExt cx="926857" cy="1017020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2995713" y="5037281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2675822" y="5406560"/>
              <a:ext cx="678756" cy="647741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2535364" y="5399514"/>
              <a:ext cx="92685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 </a:t>
              </a:r>
              <a:r>
                <a:rPr lang="en-US" sz="1100" dirty="0">
                  <a:solidFill>
                    <a:prstClr val="white"/>
                  </a:solidFill>
                </a:rPr>
                <a:t> </a:t>
              </a:r>
              <a:r>
                <a:rPr lang="id-ID" sz="1100" dirty="0">
                  <a:solidFill>
                    <a:prstClr val="white"/>
                  </a:solidFill>
                </a:rPr>
                <a:t>Banten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2.663.792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83,07%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2886075" y="3986037"/>
            <a:ext cx="869740" cy="944527"/>
            <a:chOff x="2925421" y="4229493"/>
            <a:chExt cx="746476" cy="816480"/>
          </a:xfrm>
        </p:grpSpPr>
        <p:cxnSp>
          <p:nvCxnSpPr>
            <p:cNvPr id="311" name="Straight Connector 310"/>
            <p:cNvCxnSpPr/>
            <p:nvPr/>
          </p:nvCxnSpPr>
          <p:spPr>
            <a:xfrm>
              <a:off x="3299206" y="4830529"/>
              <a:ext cx="0" cy="215444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3000619" y="427864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925421" y="4229493"/>
              <a:ext cx="746476" cy="665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DKI </a:t>
              </a:r>
            </a:p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Jakarta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15.168.078   </a:t>
              </a:r>
            </a:p>
            <a:p>
              <a:pPr algn="ctr">
                <a:defRPr/>
              </a:pPr>
              <a:r>
                <a:rPr lang="en-GB" sz="1100" dirty="0">
                  <a:solidFill>
                    <a:schemeClr val="bg1"/>
                  </a:solidFill>
                </a:rPr>
                <a:t>295,10%</a:t>
              </a: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3085281" y="5133640"/>
            <a:ext cx="1023036" cy="1350180"/>
            <a:chOff x="2951192" y="5264401"/>
            <a:chExt cx="922096" cy="1268826"/>
          </a:xfrm>
        </p:grpSpPr>
        <p:cxnSp>
          <p:nvCxnSpPr>
            <p:cNvPr id="315" name="Straight Connector 314"/>
            <p:cNvCxnSpPr>
              <a:endCxn id="316" idx="0"/>
            </p:cNvCxnSpPr>
            <p:nvPr/>
          </p:nvCxnSpPr>
          <p:spPr>
            <a:xfrm>
              <a:off x="3413947" y="5264401"/>
              <a:ext cx="6980" cy="648640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3110833" y="5913041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2951192" y="5928125"/>
              <a:ext cx="922096" cy="564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Jabar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8.936.433    </a:t>
              </a:r>
            </a:p>
            <a:p>
              <a:pPr algn="ctr">
                <a:defRPr/>
              </a:pPr>
              <a:r>
                <a:rPr lang="en-GB" sz="1100" dirty="0">
                  <a:solidFill>
                    <a:schemeClr val="bg1"/>
                  </a:solidFill>
                </a:rPr>
                <a:t>88,86%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3713049" y="4299611"/>
            <a:ext cx="958917" cy="910488"/>
            <a:chOff x="3520009" y="4424814"/>
            <a:chExt cx="958917" cy="901473"/>
          </a:xfrm>
        </p:grpSpPr>
        <p:cxnSp>
          <p:nvCxnSpPr>
            <p:cNvPr id="319" name="Straight Connector 318"/>
            <p:cNvCxnSpPr/>
            <p:nvPr/>
          </p:nvCxnSpPr>
          <p:spPr>
            <a:xfrm>
              <a:off x="3984278" y="5019624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3678517" y="4443333"/>
              <a:ext cx="663378" cy="64722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3520009" y="4424814"/>
              <a:ext cx="958917" cy="594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Jateng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2.586.619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111,06%</a:t>
              </a: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3785235" y="5331735"/>
            <a:ext cx="838201" cy="761506"/>
            <a:chOff x="3785235" y="5503137"/>
            <a:chExt cx="838201" cy="761506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4223941" y="5503137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 323"/>
            <p:cNvSpPr/>
            <p:nvPr/>
          </p:nvSpPr>
          <p:spPr>
            <a:xfrm>
              <a:off x="3880188" y="5644457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3785235" y="5610177"/>
              <a:ext cx="83820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DIY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390.428   </a:t>
              </a:r>
            </a:p>
            <a:p>
              <a:pPr algn="ctr">
                <a:defRPr/>
              </a:pPr>
              <a:r>
                <a:rPr lang="en-GB" sz="1100" dirty="0">
                  <a:solidFill>
                    <a:schemeClr val="bg1"/>
                  </a:solidFill>
                </a:rPr>
                <a:t>99,45%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83317" y="1036969"/>
            <a:ext cx="880370" cy="1096044"/>
            <a:chOff x="283317" y="1208371"/>
            <a:chExt cx="880370" cy="1096044"/>
          </a:xfrm>
        </p:grpSpPr>
        <p:sp>
          <p:nvSpPr>
            <p:cNvPr id="327" name="Oval 326"/>
            <p:cNvSpPr/>
            <p:nvPr/>
          </p:nvSpPr>
          <p:spPr>
            <a:xfrm>
              <a:off x="404848" y="1234372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8" name="Straight Connector 327"/>
            <p:cNvCxnSpPr>
              <a:stCxn id="327" idx="4"/>
            </p:cNvCxnSpPr>
            <p:nvPr/>
          </p:nvCxnSpPr>
          <p:spPr>
            <a:xfrm>
              <a:off x="714941" y="1854558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>
              <a:off x="283317" y="1208371"/>
              <a:ext cx="88037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Aceh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 </a:t>
              </a:r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GB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GB" sz="1100" b="1" dirty="0" smtClean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146.520   </a:t>
              </a: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115,00%</a:t>
              </a: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926052" y="1565050"/>
            <a:ext cx="721773" cy="1086519"/>
            <a:chOff x="926052" y="1736452"/>
            <a:chExt cx="721773" cy="1086519"/>
          </a:xfrm>
        </p:grpSpPr>
        <p:sp>
          <p:nvSpPr>
            <p:cNvPr id="331" name="Oval 330"/>
            <p:cNvSpPr/>
            <p:nvPr/>
          </p:nvSpPr>
          <p:spPr>
            <a:xfrm>
              <a:off x="970780" y="175292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2" name="Straight Connector 331"/>
            <p:cNvCxnSpPr>
              <a:stCxn id="331" idx="4"/>
            </p:cNvCxnSpPr>
            <p:nvPr/>
          </p:nvCxnSpPr>
          <p:spPr>
            <a:xfrm>
              <a:off x="1280873" y="2373114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TextBox 332"/>
            <p:cNvSpPr txBox="1"/>
            <p:nvPr/>
          </p:nvSpPr>
          <p:spPr>
            <a:xfrm>
              <a:off x="926052" y="1736452"/>
              <a:ext cx="72177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Sumut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855.812 </a:t>
              </a:r>
              <a:r>
                <a:rPr lang="en-US" sz="1100" dirty="0">
                  <a:solidFill>
                    <a:schemeClr val="bg1"/>
                  </a:solidFill>
                </a:rPr>
                <a:t>103,81%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1427062" y="2072184"/>
            <a:ext cx="944489" cy="1104922"/>
            <a:chOff x="1427062" y="2243586"/>
            <a:chExt cx="944489" cy="1104922"/>
          </a:xfrm>
        </p:grpSpPr>
        <p:sp>
          <p:nvSpPr>
            <p:cNvPr id="335" name="Oval 334"/>
            <p:cNvSpPr/>
            <p:nvPr/>
          </p:nvSpPr>
          <p:spPr>
            <a:xfrm>
              <a:off x="1590966" y="227846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6" name="Straight Connector 335"/>
            <p:cNvCxnSpPr>
              <a:stCxn id="335" idx="4"/>
            </p:cNvCxnSpPr>
            <p:nvPr/>
          </p:nvCxnSpPr>
          <p:spPr>
            <a:xfrm>
              <a:off x="1901059" y="2898651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1427062" y="2243586"/>
              <a:ext cx="94448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Riau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313.660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113,07%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988981" y="3280498"/>
            <a:ext cx="1040670" cy="1198213"/>
            <a:chOff x="887381" y="3340140"/>
            <a:chExt cx="1040670" cy="1198213"/>
          </a:xfrm>
        </p:grpSpPr>
        <p:sp>
          <p:nvSpPr>
            <p:cNvPr id="339" name="Oval 338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0" name="Straight Connector 339"/>
            <p:cNvCxnSpPr/>
            <p:nvPr/>
          </p:nvCxnSpPr>
          <p:spPr>
            <a:xfrm>
              <a:off x="1368036" y="3340140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887381" y="3768912"/>
              <a:ext cx="10406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Sumbar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295.140   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77,41%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2278331" y="1942065"/>
            <a:ext cx="848309" cy="1099219"/>
            <a:chOff x="2146251" y="2001707"/>
            <a:chExt cx="848309" cy="1099219"/>
          </a:xfrm>
        </p:grpSpPr>
        <p:sp>
          <p:nvSpPr>
            <p:cNvPr id="343" name="Oval 342"/>
            <p:cNvSpPr/>
            <p:nvPr/>
          </p:nvSpPr>
          <p:spPr>
            <a:xfrm>
              <a:off x="2265406" y="2030883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4" name="Straight Connector 343"/>
            <p:cNvCxnSpPr>
              <a:stCxn id="343" idx="4"/>
            </p:cNvCxnSpPr>
            <p:nvPr/>
          </p:nvCxnSpPr>
          <p:spPr>
            <a:xfrm>
              <a:off x="2575499" y="2651069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TextBox 344"/>
            <p:cNvSpPr txBox="1"/>
            <p:nvPr/>
          </p:nvSpPr>
          <p:spPr>
            <a:xfrm>
              <a:off x="2146251" y="2001707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KepRi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201.075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102,84%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2679928" y="2951865"/>
            <a:ext cx="776175" cy="926959"/>
            <a:chOff x="2608808" y="3123267"/>
            <a:chExt cx="776175" cy="926959"/>
          </a:xfrm>
        </p:grpSpPr>
        <p:sp>
          <p:nvSpPr>
            <p:cNvPr id="347" name="Oval 346"/>
            <p:cNvSpPr/>
            <p:nvPr/>
          </p:nvSpPr>
          <p:spPr>
            <a:xfrm>
              <a:off x="2695387" y="3139743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8" name="Straight Connector 347"/>
            <p:cNvCxnSpPr>
              <a:stCxn id="347" idx="4"/>
            </p:cNvCxnSpPr>
            <p:nvPr/>
          </p:nvCxnSpPr>
          <p:spPr>
            <a:xfrm>
              <a:off x="3005480" y="3759929"/>
              <a:ext cx="0" cy="29029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/>
            <p:cNvSpPr txBox="1"/>
            <p:nvPr/>
          </p:nvSpPr>
          <p:spPr>
            <a:xfrm>
              <a:off x="2608808" y="3123267"/>
              <a:ext cx="776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Babel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58.750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135,10%</a:t>
              </a: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1867394" y="2910206"/>
            <a:ext cx="880369" cy="754472"/>
            <a:chOff x="1867394" y="3081608"/>
            <a:chExt cx="880369" cy="754472"/>
          </a:xfrm>
        </p:grpSpPr>
        <p:sp>
          <p:nvSpPr>
            <p:cNvPr id="351" name="Oval 350"/>
            <p:cNvSpPr/>
            <p:nvPr/>
          </p:nvSpPr>
          <p:spPr>
            <a:xfrm>
              <a:off x="1986549" y="3107609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2" name="Straight Connector 351"/>
            <p:cNvCxnSpPr>
              <a:stCxn id="351" idx="4"/>
            </p:cNvCxnSpPr>
            <p:nvPr/>
          </p:nvCxnSpPr>
          <p:spPr>
            <a:xfrm>
              <a:off x="2296642" y="3727795"/>
              <a:ext cx="0" cy="108285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/>
            <p:cNvSpPr txBox="1"/>
            <p:nvPr/>
          </p:nvSpPr>
          <p:spPr>
            <a:xfrm>
              <a:off x="1867394" y="3081608"/>
              <a:ext cx="88036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Jambi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GB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165.039   </a:t>
              </a: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109,80%</a:t>
              </a:r>
              <a:endParaRPr lang="en-ID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1543607" y="4013398"/>
            <a:ext cx="864313" cy="1548833"/>
            <a:chOff x="955510" y="3360460"/>
            <a:chExt cx="864313" cy="1548833"/>
          </a:xfrm>
        </p:grpSpPr>
        <p:sp>
          <p:nvSpPr>
            <p:cNvPr id="355" name="Oval 354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>
            <a:xfrm>
              <a:off x="1357876" y="3360460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TextBox 356"/>
            <p:cNvSpPr txBox="1"/>
            <p:nvPr/>
          </p:nvSpPr>
          <p:spPr>
            <a:xfrm>
              <a:off x="955510" y="3801297"/>
              <a:ext cx="8643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Bengkulu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76.362   </a:t>
              </a:r>
              <a:r>
                <a:rPr lang="en-US" sz="1100" dirty="0">
                  <a:solidFill>
                    <a:schemeClr val="bg1"/>
                  </a:solidFill>
                </a:rPr>
                <a:t>113,46%</a:t>
              </a:r>
            </a:p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\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146303" y="3577010"/>
            <a:ext cx="912430" cy="728471"/>
            <a:chOff x="2146303" y="3748412"/>
            <a:chExt cx="912430" cy="728471"/>
          </a:xfrm>
        </p:grpSpPr>
        <p:sp>
          <p:nvSpPr>
            <p:cNvPr id="359" name="Oval 358"/>
            <p:cNvSpPr/>
            <p:nvPr/>
          </p:nvSpPr>
          <p:spPr>
            <a:xfrm>
              <a:off x="2282898" y="3748412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60" name="Straight Connector 359"/>
            <p:cNvCxnSpPr>
              <a:stCxn id="359" idx="4"/>
            </p:cNvCxnSpPr>
            <p:nvPr/>
          </p:nvCxnSpPr>
          <p:spPr>
            <a:xfrm>
              <a:off x="2592991" y="4368598"/>
              <a:ext cx="0" cy="108285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TextBox 360"/>
            <p:cNvSpPr txBox="1"/>
            <p:nvPr/>
          </p:nvSpPr>
          <p:spPr>
            <a:xfrm>
              <a:off x="2146303" y="3759608"/>
              <a:ext cx="91243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Sumsel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538.120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114,82%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2069752" y="4558784"/>
            <a:ext cx="911574" cy="870460"/>
            <a:chOff x="2069752" y="4730186"/>
            <a:chExt cx="911574" cy="870460"/>
          </a:xfrm>
        </p:grpSpPr>
        <p:cxnSp>
          <p:nvCxnSpPr>
            <p:cNvPr id="363" name="Straight Connector 362"/>
            <p:cNvCxnSpPr/>
            <p:nvPr/>
          </p:nvCxnSpPr>
          <p:spPr>
            <a:xfrm>
              <a:off x="2516998" y="4730186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/>
            <p:cNvSpPr/>
            <p:nvPr/>
          </p:nvSpPr>
          <p:spPr>
            <a:xfrm>
              <a:off x="2191043" y="4976930"/>
              <a:ext cx="636048" cy="62371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2069752" y="4972257"/>
              <a:ext cx="911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Lampung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412.929   </a:t>
              </a: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135,48%</a:t>
              </a: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3847297" y="2340875"/>
            <a:ext cx="848309" cy="938719"/>
            <a:chOff x="3847297" y="2512277"/>
            <a:chExt cx="848309" cy="938719"/>
          </a:xfrm>
        </p:grpSpPr>
        <p:cxnSp>
          <p:nvCxnSpPr>
            <p:cNvPr id="367" name="Straight Connector 366"/>
            <p:cNvCxnSpPr/>
            <p:nvPr/>
          </p:nvCxnSpPr>
          <p:spPr>
            <a:xfrm>
              <a:off x="4261725" y="308916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Oval 367"/>
            <p:cNvSpPr/>
            <p:nvPr/>
          </p:nvSpPr>
          <p:spPr>
            <a:xfrm>
              <a:off x="3955964" y="251287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847297" y="2512277"/>
              <a:ext cx="848309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Kalbar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177.878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121,11%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4454279" y="3003736"/>
            <a:ext cx="848309" cy="1464999"/>
            <a:chOff x="4454279" y="3175138"/>
            <a:chExt cx="848309" cy="1464999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4893460" y="375142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/>
            <p:cNvSpPr/>
            <p:nvPr/>
          </p:nvSpPr>
          <p:spPr>
            <a:xfrm>
              <a:off x="4587699" y="317513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4454279" y="3193587"/>
              <a:ext cx="84830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Kalteng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103.392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134,32%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5290358" y="1588482"/>
            <a:ext cx="776175" cy="889905"/>
            <a:chOff x="5249718" y="1668444"/>
            <a:chExt cx="776175" cy="889905"/>
          </a:xfrm>
        </p:grpSpPr>
        <p:cxnSp>
          <p:nvCxnSpPr>
            <p:cNvPr id="375" name="Straight Connector 374"/>
            <p:cNvCxnSpPr/>
            <p:nvPr/>
          </p:nvCxnSpPr>
          <p:spPr>
            <a:xfrm>
              <a:off x="5634430" y="2251686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val 375"/>
            <p:cNvSpPr/>
            <p:nvPr/>
          </p:nvSpPr>
          <p:spPr>
            <a:xfrm>
              <a:off x="5328669" y="167539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5249718" y="1668444"/>
              <a:ext cx="776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Kaltara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27.854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96,22%</a:t>
              </a: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5172875" y="2541276"/>
            <a:ext cx="1168911" cy="883555"/>
            <a:chOff x="5172875" y="2712678"/>
            <a:chExt cx="1168911" cy="883555"/>
          </a:xfrm>
        </p:grpSpPr>
        <p:cxnSp>
          <p:nvCxnSpPr>
            <p:cNvPr id="379" name="Straight Connector 378"/>
            <p:cNvCxnSpPr/>
            <p:nvPr/>
          </p:nvCxnSpPr>
          <p:spPr>
            <a:xfrm>
              <a:off x="5725873" y="3289570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5420112" y="2713279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5172875" y="2712678"/>
              <a:ext cx="116891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Kaltim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   328.570    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105,94%</a:t>
              </a: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100390" y="3965268"/>
            <a:ext cx="848309" cy="902440"/>
            <a:chOff x="5100390" y="4136670"/>
            <a:chExt cx="848309" cy="902440"/>
          </a:xfrm>
        </p:grpSpPr>
        <p:cxnSp>
          <p:nvCxnSpPr>
            <p:cNvPr id="383" name="Straight Connector 382"/>
            <p:cNvCxnSpPr/>
            <p:nvPr/>
          </p:nvCxnSpPr>
          <p:spPr>
            <a:xfrm>
              <a:off x="5505297" y="4136670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>
            <a:xfrm>
              <a:off x="5199536" y="4418924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5100390" y="4404353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Kalsel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212.429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115,94%</a:t>
              </a: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642808" y="2048783"/>
            <a:ext cx="848309" cy="888714"/>
            <a:chOff x="7463738" y="2149700"/>
            <a:chExt cx="848309" cy="888714"/>
          </a:xfrm>
        </p:grpSpPr>
        <p:cxnSp>
          <p:nvCxnSpPr>
            <p:cNvPr id="387" name="Straight Connector 386"/>
            <p:cNvCxnSpPr/>
            <p:nvPr/>
          </p:nvCxnSpPr>
          <p:spPr>
            <a:xfrm>
              <a:off x="7876275" y="273175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7570514" y="215546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7463738" y="2149700"/>
              <a:ext cx="8483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Sulut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280.998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50,88%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6957060" y="2099944"/>
            <a:ext cx="889908" cy="985726"/>
            <a:chOff x="6858708" y="2316030"/>
            <a:chExt cx="768697" cy="882954"/>
          </a:xfrm>
        </p:grpSpPr>
        <p:cxnSp>
          <p:nvCxnSpPr>
            <p:cNvPr id="391" name="Straight Connector 390"/>
            <p:cNvCxnSpPr/>
            <p:nvPr/>
          </p:nvCxnSpPr>
          <p:spPr>
            <a:xfrm>
              <a:off x="7233790" y="289232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/>
            <p:cNvSpPr/>
            <p:nvPr/>
          </p:nvSpPr>
          <p:spPr>
            <a:xfrm>
              <a:off x="6928029" y="231603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6858708" y="2385867"/>
              <a:ext cx="768697" cy="68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G</a:t>
              </a:r>
              <a:r>
                <a:rPr lang="en-ID" sz="1100" dirty="0">
                  <a:solidFill>
                    <a:prstClr val="white"/>
                  </a:solidFill>
                </a:rPr>
                <a:t>o</a:t>
              </a:r>
              <a:r>
                <a:rPr lang="id-ID" sz="1100" dirty="0" smtClean="0">
                  <a:solidFill>
                    <a:prstClr val="white"/>
                  </a:solidFill>
                </a:rPr>
                <a:t>rontalo</a:t>
              </a:r>
              <a:endParaRPr lang="en-US" sz="1100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ID" sz="1100" b="1" dirty="0" smtClean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59.328   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99,74%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6362425" y="2325055"/>
            <a:ext cx="808380" cy="885437"/>
            <a:chOff x="6220185" y="2415177"/>
            <a:chExt cx="808380" cy="885437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6607795" y="299395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/>
            <p:cNvSpPr/>
            <p:nvPr/>
          </p:nvSpPr>
          <p:spPr>
            <a:xfrm>
              <a:off x="6302034" y="241766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6220185" y="2415177"/>
              <a:ext cx="808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Sulteng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83.876   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199,11%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6113654" y="3180950"/>
            <a:ext cx="776175" cy="938719"/>
            <a:chOff x="5961254" y="3332032"/>
            <a:chExt cx="776175" cy="938719"/>
          </a:xfrm>
        </p:grpSpPr>
        <p:cxnSp>
          <p:nvCxnSpPr>
            <p:cNvPr id="399" name="Straight Connector 398"/>
            <p:cNvCxnSpPr/>
            <p:nvPr/>
          </p:nvCxnSpPr>
          <p:spPr>
            <a:xfrm>
              <a:off x="6337396" y="392479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Oval 399"/>
            <p:cNvSpPr/>
            <p:nvPr/>
          </p:nvSpPr>
          <p:spPr>
            <a:xfrm>
              <a:off x="6031635" y="334850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5961254" y="3332032"/>
              <a:ext cx="776175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Sulbar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28.651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213,95%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6271426" y="4606279"/>
            <a:ext cx="848309" cy="1005653"/>
            <a:chOff x="6139346" y="4361121"/>
            <a:chExt cx="848309" cy="1005653"/>
          </a:xfrm>
        </p:grpSpPr>
        <p:cxnSp>
          <p:nvCxnSpPr>
            <p:cNvPr id="403" name="Straight Connector 402"/>
            <p:cNvCxnSpPr/>
            <p:nvPr/>
          </p:nvCxnSpPr>
          <p:spPr>
            <a:xfrm>
              <a:off x="6549613" y="436112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6235638" y="4596664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6139346" y="4597333"/>
              <a:ext cx="8483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Sulsel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444.098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118,41%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856731" y="4313930"/>
            <a:ext cx="952499" cy="926849"/>
            <a:chOff x="6755131" y="4424372"/>
            <a:chExt cx="952499" cy="926849"/>
          </a:xfrm>
        </p:grpSpPr>
        <p:cxnSp>
          <p:nvCxnSpPr>
            <p:cNvPr id="407" name="Straight Connector 406"/>
            <p:cNvCxnSpPr/>
            <p:nvPr/>
          </p:nvCxnSpPr>
          <p:spPr>
            <a:xfrm>
              <a:off x="7222053" y="4424372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/>
            <p:cNvSpPr/>
            <p:nvPr/>
          </p:nvSpPr>
          <p:spPr>
            <a:xfrm>
              <a:off x="6908078" y="473103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6755131" y="4731704"/>
              <a:ext cx="9524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Sultra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76.274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160,17%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4961013" y="5473055"/>
            <a:ext cx="820027" cy="1042528"/>
            <a:chOff x="4961013" y="5746057"/>
            <a:chExt cx="820027" cy="1042528"/>
          </a:xfrm>
        </p:grpSpPr>
        <p:cxnSp>
          <p:nvCxnSpPr>
            <p:cNvPr id="411" name="Straight Connector 410"/>
            <p:cNvCxnSpPr>
              <a:endCxn id="412" idx="0"/>
            </p:cNvCxnSpPr>
            <p:nvPr/>
          </p:nvCxnSpPr>
          <p:spPr>
            <a:xfrm>
              <a:off x="5360618" y="5746057"/>
              <a:ext cx="1755" cy="422342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/>
            <p:nvPr/>
          </p:nvSpPr>
          <p:spPr>
            <a:xfrm>
              <a:off x="5052280" y="6168399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4961013" y="6160417"/>
              <a:ext cx="82002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Bali</a:t>
              </a:r>
              <a:endParaRPr lang="en-GB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ID" sz="1100" b="1" dirty="0" smtClean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342.275   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r>
                <a:rPr lang="en-ID" sz="1100" dirty="0">
                  <a:solidFill>
                    <a:schemeClr val="bg1"/>
                  </a:solidFill>
                </a:rPr>
                <a:t>95,00%</a:t>
              </a:r>
              <a:endParaRPr lang="en-ID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5597918" y="5521655"/>
            <a:ext cx="848309" cy="819253"/>
            <a:chOff x="5597918" y="5693057"/>
            <a:chExt cx="848309" cy="819253"/>
          </a:xfrm>
        </p:grpSpPr>
        <p:cxnSp>
          <p:nvCxnSpPr>
            <p:cNvPr id="415" name="Straight Connector 414"/>
            <p:cNvCxnSpPr>
              <a:endCxn id="416" idx="0"/>
            </p:cNvCxnSpPr>
            <p:nvPr/>
          </p:nvCxnSpPr>
          <p:spPr>
            <a:xfrm>
              <a:off x="6014893" y="5693057"/>
              <a:ext cx="0" cy="19906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Oval 415"/>
            <p:cNvSpPr/>
            <p:nvPr/>
          </p:nvSpPr>
          <p:spPr>
            <a:xfrm>
              <a:off x="5704800" y="5892124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5597918" y="5890407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NTB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120.127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111,79%</a:t>
              </a: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6630057" y="5608441"/>
            <a:ext cx="840295" cy="819253"/>
            <a:chOff x="6630057" y="5850963"/>
            <a:chExt cx="840295" cy="819253"/>
          </a:xfrm>
        </p:grpSpPr>
        <p:cxnSp>
          <p:nvCxnSpPr>
            <p:cNvPr id="419" name="Straight Connector 418"/>
            <p:cNvCxnSpPr>
              <a:endCxn id="420" idx="0"/>
            </p:cNvCxnSpPr>
            <p:nvPr/>
          </p:nvCxnSpPr>
          <p:spPr>
            <a:xfrm>
              <a:off x="7049357" y="5850963"/>
              <a:ext cx="0" cy="19906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Oval 419"/>
            <p:cNvSpPr/>
            <p:nvPr/>
          </p:nvSpPr>
          <p:spPr>
            <a:xfrm>
              <a:off x="6739264" y="605003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6630057" y="6021191"/>
              <a:ext cx="84029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NTT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</a:t>
              </a: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60.643 </a:t>
              </a:r>
              <a:r>
                <a:rPr lang="en-ID" sz="1100" b="1" dirty="0" smtClean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134,65%</a:t>
              </a: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8406761" y="2088097"/>
            <a:ext cx="782358" cy="978810"/>
            <a:chOff x="8415869" y="2206215"/>
            <a:chExt cx="682319" cy="882954"/>
          </a:xfrm>
        </p:grpSpPr>
        <p:cxnSp>
          <p:nvCxnSpPr>
            <p:cNvPr id="423" name="Straight Connector 422"/>
            <p:cNvCxnSpPr/>
            <p:nvPr/>
          </p:nvCxnSpPr>
          <p:spPr>
            <a:xfrm>
              <a:off x="8783763" y="2782506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/>
            <p:nvPr/>
          </p:nvSpPr>
          <p:spPr>
            <a:xfrm>
              <a:off x="8478002" y="220621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8415869" y="2224528"/>
              <a:ext cx="672871" cy="541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 </a:t>
              </a:r>
              <a:r>
                <a:rPr lang="en-US" sz="1100" dirty="0" err="1">
                  <a:solidFill>
                    <a:prstClr val="white"/>
                  </a:solidFill>
                </a:rPr>
                <a:t>Malut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19.837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122,81%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8954925" y="4133007"/>
            <a:ext cx="776175" cy="926849"/>
            <a:chOff x="8954925" y="4304409"/>
            <a:chExt cx="776175" cy="926849"/>
          </a:xfrm>
        </p:grpSpPr>
        <p:cxnSp>
          <p:nvCxnSpPr>
            <p:cNvPr id="427" name="Straight Connector 426"/>
            <p:cNvCxnSpPr/>
            <p:nvPr/>
          </p:nvCxnSpPr>
          <p:spPr>
            <a:xfrm>
              <a:off x="9331668" y="430440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Oval 427"/>
            <p:cNvSpPr/>
            <p:nvPr/>
          </p:nvSpPr>
          <p:spPr>
            <a:xfrm>
              <a:off x="9017693" y="4611072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8954925" y="4599041"/>
              <a:ext cx="776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Maluku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34.553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127,43%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9646014" y="2429808"/>
            <a:ext cx="783522" cy="1142540"/>
            <a:chOff x="9646031" y="2850737"/>
            <a:chExt cx="624403" cy="897983"/>
          </a:xfrm>
        </p:grpSpPr>
        <p:cxnSp>
          <p:nvCxnSpPr>
            <p:cNvPr id="431" name="Straight Connector 430"/>
            <p:cNvCxnSpPr/>
            <p:nvPr/>
          </p:nvCxnSpPr>
          <p:spPr>
            <a:xfrm>
              <a:off x="9951792" y="3442057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/>
            <p:cNvSpPr/>
            <p:nvPr/>
          </p:nvSpPr>
          <p:spPr>
            <a:xfrm>
              <a:off x="9646031" y="2865766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9651886" y="2850737"/>
              <a:ext cx="618548" cy="60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Papu</a:t>
              </a:r>
              <a:r>
                <a:rPr lang="en-ID" sz="1100" dirty="0">
                  <a:solidFill>
                    <a:prstClr val="white"/>
                  </a:solidFill>
                </a:rPr>
                <a:t>a</a:t>
              </a:r>
              <a:r>
                <a:rPr lang="en-US" sz="1100" dirty="0">
                  <a:solidFill>
                    <a:prstClr val="white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Barat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25.580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152,94%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10756708" y="3538293"/>
            <a:ext cx="848309" cy="829614"/>
            <a:chOff x="10756708" y="3709695"/>
            <a:chExt cx="848309" cy="829614"/>
          </a:xfrm>
        </p:grpSpPr>
        <p:cxnSp>
          <p:nvCxnSpPr>
            <p:cNvPr id="435" name="Straight Connector 434"/>
            <p:cNvCxnSpPr/>
            <p:nvPr/>
          </p:nvCxnSpPr>
          <p:spPr>
            <a:xfrm>
              <a:off x="11164588" y="4232646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Oval 435"/>
            <p:cNvSpPr/>
            <p:nvPr/>
          </p:nvSpPr>
          <p:spPr>
            <a:xfrm>
              <a:off x="10858827" y="370969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10756708" y="3716337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175.221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801,90%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7083035" y="1027326"/>
            <a:ext cx="4021681" cy="1131607"/>
            <a:chOff x="8274005" y="695471"/>
            <a:chExt cx="3054804" cy="1381124"/>
          </a:xfrm>
        </p:grpSpPr>
        <p:sp>
          <p:nvSpPr>
            <p:cNvPr id="439" name="TextBox 438"/>
            <p:cNvSpPr txBox="1"/>
            <p:nvPr/>
          </p:nvSpPr>
          <p:spPr>
            <a:xfrm>
              <a:off x="10427645" y="1322471"/>
              <a:ext cx="901164" cy="450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id-ID" dirty="0">
                  <a:solidFill>
                    <a:prstClr val="white"/>
                  </a:solidFill>
                </a:rPr>
                <a:t>entitas</a:t>
              </a: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8274005" y="987237"/>
              <a:ext cx="2492702" cy="1089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44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38.959.299   </a:t>
              </a:r>
            </a:p>
            <a:p>
              <a:pPr>
                <a:defRPr/>
              </a:pPr>
              <a:endParaRPr lang="id-ID" sz="8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8430063" y="695471"/>
              <a:ext cx="670953" cy="450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id-ID" b="1" dirty="0">
                  <a:solidFill>
                    <a:prstClr val="white"/>
                  </a:solidFill>
                </a:rPr>
                <a:t>Total</a:t>
              </a:r>
            </a:p>
          </p:txBody>
        </p:sp>
      </p:grpSp>
      <p:sp>
        <p:nvSpPr>
          <p:cNvPr id="442" name="TextBox 441"/>
          <p:cNvSpPr txBox="1"/>
          <p:nvPr/>
        </p:nvSpPr>
        <p:spPr>
          <a:xfrm>
            <a:off x="10629083" y="1523380"/>
            <a:ext cx="1828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Δ</a:t>
            </a:r>
            <a:r>
              <a:rPr lang="en-US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%: 143,70%</a:t>
            </a:r>
          </a:p>
          <a:p>
            <a:pPr>
              <a:defRPr/>
            </a:pPr>
            <a:endParaRPr 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-148077" y="6318777"/>
            <a:ext cx="21552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prstClr val="black"/>
                </a:solidFill>
              </a:rPr>
              <a:t>Ket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l-GR" sz="1200" b="1" dirty="0">
                <a:solidFill>
                  <a:prstClr val="black"/>
                </a:solidFill>
              </a:rPr>
              <a:t>Δ</a:t>
            </a:r>
            <a:r>
              <a:rPr lang="en-US" sz="1200" b="1" dirty="0">
                <a:solidFill>
                  <a:prstClr val="black"/>
                </a:solidFill>
              </a:rPr>
              <a:t>%</a:t>
            </a:r>
            <a:r>
              <a:rPr lang="en-US" sz="1200" b="1" i="1" dirty="0">
                <a:solidFill>
                  <a:prstClr val="black"/>
                </a:solidFill>
              </a:rPr>
              <a:t> (year on year)</a:t>
            </a:r>
          </a:p>
        </p:txBody>
      </p:sp>
      <p:grpSp>
        <p:nvGrpSpPr>
          <p:cNvPr id="446" name="Group 114">
            <a:extLst>
              <a:ext uri="{FF2B5EF4-FFF2-40B4-BE49-F238E27FC236}">
                <a16:creationId xmlns:a16="http://schemas.microsoft.com/office/drawing/2014/main" id="{53BD52D4-BE8A-4246-A4B9-516646C75882}"/>
              </a:ext>
            </a:extLst>
          </p:cNvPr>
          <p:cNvGrpSpPr/>
          <p:nvPr/>
        </p:nvGrpSpPr>
        <p:grpSpPr>
          <a:xfrm>
            <a:off x="4152489" y="5263415"/>
            <a:ext cx="1119216" cy="1694370"/>
            <a:chOff x="4800960" y="5587947"/>
            <a:chExt cx="1119216" cy="1694370"/>
          </a:xfrm>
        </p:grpSpPr>
        <p:cxnSp>
          <p:nvCxnSpPr>
            <p:cNvPr id="447" name="Straight Connector 115">
              <a:extLst>
                <a:ext uri="{FF2B5EF4-FFF2-40B4-BE49-F238E27FC236}">
                  <a16:creationId xmlns:a16="http://schemas.microsoft.com/office/drawing/2014/main" id="{7757EB1E-6D71-460C-BF9D-014A62023388}"/>
                </a:ext>
              </a:extLst>
            </p:cNvPr>
            <p:cNvCxnSpPr>
              <a:endCxn id="448" idx="0"/>
            </p:cNvCxnSpPr>
            <p:nvPr/>
          </p:nvCxnSpPr>
          <p:spPr>
            <a:xfrm flipH="1">
              <a:off x="5362373" y="5587947"/>
              <a:ext cx="3882" cy="580452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B3C9639E-CC1C-4679-BD76-1857B8B662A3}"/>
                </a:ext>
              </a:extLst>
            </p:cNvPr>
            <p:cNvSpPr/>
            <p:nvPr/>
          </p:nvSpPr>
          <p:spPr>
            <a:xfrm>
              <a:off x="5052280" y="6168399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49" name="TextBox 117">
              <a:extLst>
                <a:ext uri="{FF2B5EF4-FFF2-40B4-BE49-F238E27FC236}">
                  <a16:creationId xmlns:a16="http://schemas.microsoft.com/office/drawing/2014/main" id="{503D55E0-ACB0-4D05-8C59-AB2F8D56A0ED}"/>
                </a:ext>
              </a:extLst>
            </p:cNvPr>
            <p:cNvSpPr txBox="1"/>
            <p:nvPr/>
          </p:nvSpPr>
          <p:spPr>
            <a:xfrm>
              <a:off x="4800960" y="6174321"/>
              <a:ext cx="111921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Jatim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 3.548.958     </a:t>
              </a:r>
            </a:p>
            <a:p>
              <a:pPr algn="ctr">
                <a:defRPr/>
              </a:pPr>
              <a:r>
                <a:rPr lang="en-ID" sz="1100" dirty="0">
                  <a:solidFill>
                    <a:schemeClr val="bg1"/>
                  </a:solidFill>
                </a:rPr>
                <a:t>88,83%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ID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950760" y="6599730"/>
            <a:ext cx="9433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Ket</a:t>
            </a:r>
            <a:r>
              <a:rPr lang="en-ID" sz="1100" dirty="0">
                <a:solidFill>
                  <a:srgbClr val="F5F5F5"/>
                </a:solidFill>
              </a:rPr>
              <a:t>: Data </a:t>
            </a:r>
            <a:r>
              <a:rPr lang="en-ID" sz="1100" dirty="0" err="1">
                <a:solidFill>
                  <a:srgbClr val="F5F5F5"/>
                </a:solidFill>
              </a:rPr>
              <a:t>akumulasi</a:t>
            </a:r>
            <a:r>
              <a:rPr lang="en-ID" sz="1100" dirty="0">
                <a:solidFill>
                  <a:srgbClr val="F5F5F5"/>
                </a:solidFill>
              </a:rPr>
              <a:t> total </a:t>
            </a:r>
            <a:r>
              <a:rPr lang="en-ID" sz="1100" dirty="0" err="1">
                <a:solidFill>
                  <a:srgbClr val="F5F5F5"/>
                </a:solidFill>
              </a:rPr>
              <a:t>seluruh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penyelenggara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fintech</a:t>
            </a:r>
            <a:r>
              <a:rPr lang="en-ID" sz="1100" dirty="0">
                <a:solidFill>
                  <a:srgbClr val="F5F5F5"/>
                </a:solidFill>
              </a:rPr>
              <a:t> lending </a:t>
            </a:r>
            <a:r>
              <a:rPr lang="en-ID" sz="1100" dirty="0" err="1">
                <a:solidFill>
                  <a:srgbClr val="F5F5F5"/>
                </a:solidFill>
              </a:rPr>
              <a:t>sejak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didirikan</a:t>
            </a:r>
            <a:r>
              <a:rPr lang="en-ID" sz="1100" dirty="0">
                <a:solidFill>
                  <a:srgbClr val="F5F5F5"/>
                </a:solidFill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708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96"/>
          <p:cNvSpPr/>
          <p:nvPr/>
        </p:nvSpPr>
        <p:spPr>
          <a:xfrm>
            <a:off x="0" y="948521"/>
            <a:ext cx="12192000" cy="56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-10160" y="6610363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</a:t>
            </a:r>
            <a:r>
              <a:rPr lang="en-US" sz="1200" b="1" dirty="0">
                <a:solidFill>
                  <a:prstClr val="black"/>
                </a:solidFill>
              </a:rPr>
              <a:t>31 </a:t>
            </a:r>
            <a:r>
              <a:rPr lang="en-US" sz="1200" b="1" dirty="0" err="1">
                <a:solidFill>
                  <a:prstClr val="black"/>
                </a:solidFill>
              </a:rPr>
              <a:t>Oktober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it-IT" sz="1200" b="1" dirty="0">
                <a:solidFill>
                  <a:prstClr val="black"/>
                </a:solidFill>
              </a:rPr>
              <a:t>020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587698" y="178731"/>
            <a:ext cx="7646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sz="2800" b="1" dirty="0"/>
              <a:t>SEBARAN </a:t>
            </a:r>
            <a:r>
              <a:rPr lang="id-ID" sz="2800" b="1" dirty="0"/>
              <a:t>AKUMULASI </a:t>
            </a:r>
            <a:r>
              <a:rPr lang="en-ID" sz="2800" b="1" dirty="0"/>
              <a:t>TRANSAKSI</a:t>
            </a:r>
            <a:r>
              <a:rPr lang="id-ID" sz="2800" b="1" dirty="0"/>
              <a:t> </a:t>
            </a:r>
            <a:r>
              <a:rPr lang="en-ID" sz="2800" b="1" dirty="0"/>
              <a:t>BORROWER</a:t>
            </a:r>
            <a:endParaRPr lang="id-ID" sz="2800" b="1" dirty="0"/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3" y="1713217"/>
            <a:ext cx="11924304" cy="4419416"/>
          </a:xfrm>
          <a:prstGeom prst="rect">
            <a:avLst/>
          </a:prstGeom>
        </p:spPr>
      </p:pic>
      <p:sp>
        <p:nvSpPr>
          <p:cNvPr id="151" name="Round Same Side Corner Rectangle 150"/>
          <p:cNvSpPr/>
          <p:nvPr/>
        </p:nvSpPr>
        <p:spPr>
          <a:xfrm rot="16200000">
            <a:off x="9185884" y="-1063395"/>
            <a:ext cx="941387" cy="5091175"/>
          </a:xfrm>
          <a:prstGeom prst="round2SameRect">
            <a:avLst/>
          </a:prstGeom>
          <a:solidFill>
            <a:srgbClr val="00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2531642" y="4865883"/>
            <a:ext cx="902811" cy="1095113"/>
            <a:chOff x="2610490" y="5037281"/>
            <a:chExt cx="811806" cy="100024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040974" y="5037281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2692600" y="5417337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610490" y="5455131"/>
              <a:ext cx="811806" cy="548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Banten</a:t>
              </a:r>
              <a:r>
                <a:rPr lang="en-ID" sz="1100" dirty="0">
                  <a:solidFill>
                    <a:prstClr val="white"/>
                  </a:solidFill>
                </a:rPr>
                <a:t> 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18.264.664 </a:t>
              </a:r>
              <a:endParaRPr lang="en-US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r>
                <a:rPr lang="en-GB" sz="1100" dirty="0">
                  <a:solidFill>
                    <a:prstClr val="white"/>
                  </a:solidFill>
                </a:rPr>
                <a:t>213,97%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804630" y="3977851"/>
            <a:ext cx="1031052" cy="870372"/>
            <a:chOff x="2804630" y="4149253"/>
            <a:chExt cx="1031052" cy="870372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3185845" y="4804181"/>
              <a:ext cx="0" cy="215444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2942452" y="4204175"/>
              <a:ext cx="729585" cy="69465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804630" y="4149253"/>
              <a:ext cx="10310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DKI 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Jakarta</a:t>
              </a:r>
            </a:p>
            <a:p>
              <a:pPr algn="ctr"/>
              <a:r>
                <a:rPr lang="en-US" alt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55.422.124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226,23%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964221" y="5131708"/>
            <a:ext cx="1031052" cy="1289130"/>
            <a:chOff x="2964221" y="5303110"/>
            <a:chExt cx="1031052" cy="1289130"/>
          </a:xfrm>
        </p:grpSpPr>
        <p:cxnSp>
          <p:nvCxnSpPr>
            <p:cNvPr id="163" name="Straight Connector 162"/>
            <p:cNvCxnSpPr>
              <a:endCxn id="164" idx="0"/>
            </p:cNvCxnSpPr>
            <p:nvPr/>
          </p:nvCxnSpPr>
          <p:spPr>
            <a:xfrm flipH="1">
              <a:off x="3481676" y="5303110"/>
              <a:ext cx="2499" cy="619358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3143604" y="5922468"/>
              <a:ext cx="676144" cy="66977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964221" y="5954350"/>
              <a:ext cx="103105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Jabar</a:t>
              </a:r>
            </a:p>
            <a:p>
              <a:pPr algn="ctr"/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57.991.653   </a:t>
              </a:r>
            </a:p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237,91%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516709" y="4244280"/>
            <a:ext cx="1031052" cy="910605"/>
            <a:chOff x="3516709" y="4415682"/>
            <a:chExt cx="1031052" cy="910605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3984278" y="5019624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3678516" y="4415682"/>
              <a:ext cx="706699" cy="667088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516709" y="4462240"/>
              <a:ext cx="103105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Jateng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15.406.779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253,30%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648737" y="5280935"/>
            <a:ext cx="958917" cy="812306"/>
            <a:chOff x="3648737" y="5452337"/>
            <a:chExt cx="958917" cy="812306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4122341" y="5452337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3819228" y="5644457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648737" y="5636483"/>
              <a:ext cx="95891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DIY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2.792.030   </a:t>
              </a:r>
            </a:p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227,81%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59990" y="1091616"/>
            <a:ext cx="848309" cy="1104934"/>
            <a:chOff x="298406" y="1199481"/>
            <a:chExt cx="848309" cy="1104934"/>
          </a:xfrm>
        </p:grpSpPr>
        <p:sp>
          <p:nvSpPr>
            <p:cNvPr id="175" name="Oval 174"/>
            <p:cNvSpPr/>
            <p:nvPr/>
          </p:nvSpPr>
          <p:spPr>
            <a:xfrm>
              <a:off x="404848" y="1234372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76" name="Straight Connector 175"/>
            <p:cNvCxnSpPr>
              <a:stCxn id="175" idx="4"/>
            </p:cNvCxnSpPr>
            <p:nvPr/>
          </p:nvCxnSpPr>
          <p:spPr>
            <a:xfrm>
              <a:off x="714941" y="1854558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298406" y="1199481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Aceh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626.043  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179,82%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802960" y="1569495"/>
            <a:ext cx="958917" cy="1082074"/>
            <a:chOff x="802960" y="1740897"/>
            <a:chExt cx="958917" cy="1082074"/>
          </a:xfrm>
        </p:grpSpPr>
        <p:sp>
          <p:nvSpPr>
            <p:cNvPr id="179" name="Oval 178"/>
            <p:cNvSpPr/>
            <p:nvPr/>
          </p:nvSpPr>
          <p:spPr>
            <a:xfrm>
              <a:off x="970780" y="175292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80" name="Straight Connector 179"/>
            <p:cNvCxnSpPr>
              <a:stCxn id="179" idx="4"/>
            </p:cNvCxnSpPr>
            <p:nvPr/>
          </p:nvCxnSpPr>
          <p:spPr>
            <a:xfrm>
              <a:off x="1280873" y="2373114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802960" y="1740897"/>
              <a:ext cx="95891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Sumut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4.831.201  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201,55%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430761" y="2107063"/>
            <a:ext cx="958917" cy="1070043"/>
            <a:chOff x="1430761" y="2278465"/>
            <a:chExt cx="958917" cy="1070043"/>
          </a:xfrm>
        </p:grpSpPr>
        <p:sp>
          <p:nvSpPr>
            <p:cNvPr id="183" name="Oval 182"/>
            <p:cNvSpPr/>
            <p:nvPr/>
          </p:nvSpPr>
          <p:spPr>
            <a:xfrm>
              <a:off x="1590966" y="227846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84" name="Straight Connector 183"/>
            <p:cNvCxnSpPr>
              <a:stCxn id="183" idx="4"/>
            </p:cNvCxnSpPr>
            <p:nvPr/>
          </p:nvCxnSpPr>
          <p:spPr>
            <a:xfrm>
              <a:off x="1901059" y="2898651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1430761" y="2281674"/>
              <a:ext cx="9589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Riau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1.690.484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198,13%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920642" y="3148418"/>
            <a:ext cx="894797" cy="1079404"/>
            <a:chOff x="920642" y="3319820"/>
            <a:chExt cx="894797" cy="1079404"/>
          </a:xfrm>
        </p:grpSpPr>
        <p:sp>
          <p:nvSpPr>
            <p:cNvPr id="187" name="Oval 186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88" name="Straight Connector 187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920642" y="3767007"/>
              <a:ext cx="8947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Sumbar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1.652.830  </a:t>
              </a: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192,69%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128099" y="1859481"/>
            <a:ext cx="894797" cy="1070043"/>
            <a:chOff x="2128099" y="2030883"/>
            <a:chExt cx="894797" cy="1070043"/>
          </a:xfrm>
        </p:grpSpPr>
        <p:sp>
          <p:nvSpPr>
            <p:cNvPr id="191" name="Oval 190"/>
            <p:cNvSpPr/>
            <p:nvPr/>
          </p:nvSpPr>
          <p:spPr>
            <a:xfrm>
              <a:off x="2265406" y="2030883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92" name="Straight Connector 191"/>
            <p:cNvCxnSpPr>
              <a:stCxn id="191" idx="4"/>
            </p:cNvCxnSpPr>
            <p:nvPr/>
          </p:nvCxnSpPr>
          <p:spPr>
            <a:xfrm>
              <a:off x="2575499" y="2651069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128099" y="2034092"/>
              <a:ext cx="8947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KepRi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1.269.953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210,63%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569696" y="2968341"/>
            <a:ext cx="856325" cy="910483"/>
            <a:chOff x="2569696" y="3139743"/>
            <a:chExt cx="856325" cy="910483"/>
          </a:xfrm>
        </p:grpSpPr>
        <p:sp>
          <p:nvSpPr>
            <p:cNvPr id="195" name="Oval 194"/>
            <p:cNvSpPr/>
            <p:nvPr/>
          </p:nvSpPr>
          <p:spPr>
            <a:xfrm>
              <a:off x="2695387" y="3139743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96" name="Straight Connector 195"/>
            <p:cNvCxnSpPr>
              <a:stCxn id="195" idx="4"/>
            </p:cNvCxnSpPr>
            <p:nvPr/>
          </p:nvCxnSpPr>
          <p:spPr>
            <a:xfrm>
              <a:off x="3005480" y="3759929"/>
              <a:ext cx="0" cy="29029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2569696" y="3142952"/>
              <a:ext cx="8563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Babel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381.406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   254,08%</a:t>
              </a:r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	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904549" y="2936207"/>
            <a:ext cx="784189" cy="728471"/>
            <a:chOff x="1904549" y="3107609"/>
            <a:chExt cx="784189" cy="728471"/>
          </a:xfrm>
        </p:grpSpPr>
        <p:sp>
          <p:nvSpPr>
            <p:cNvPr id="199" name="Oval 198"/>
            <p:cNvSpPr/>
            <p:nvPr/>
          </p:nvSpPr>
          <p:spPr>
            <a:xfrm>
              <a:off x="1986549" y="3107609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200" name="Straight Connector 199"/>
            <p:cNvCxnSpPr>
              <a:stCxn id="199" idx="4"/>
            </p:cNvCxnSpPr>
            <p:nvPr/>
          </p:nvCxnSpPr>
          <p:spPr>
            <a:xfrm>
              <a:off x="2296642" y="3727795"/>
              <a:ext cx="0" cy="108285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/>
            <p:cNvSpPr txBox="1"/>
            <p:nvPr/>
          </p:nvSpPr>
          <p:spPr>
            <a:xfrm>
              <a:off x="1904549" y="3118438"/>
              <a:ext cx="78418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Jambi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868.574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176,33%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425299" y="3972758"/>
            <a:ext cx="848309" cy="1079404"/>
            <a:chOff x="959122" y="3319820"/>
            <a:chExt cx="848309" cy="1079404"/>
          </a:xfrm>
        </p:grpSpPr>
        <p:sp>
          <p:nvSpPr>
            <p:cNvPr id="203" name="Oval 202"/>
            <p:cNvSpPr/>
            <p:nvPr/>
          </p:nvSpPr>
          <p:spPr>
            <a:xfrm>
              <a:off x="1039121" y="3735019"/>
              <a:ext cx="655786" cy="66420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/>
            <p:cNvSpPr txBox="1"/>
            <p:nvPr/>
          </p:nvSpPr>
          <p:spPr>
            <a:xfrm>
              <a:off x="959122" y="3753945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Bengkulu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392.598  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197,84%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2128777" y="3569390"/>
            <a:ext cx="958917" cy="728471"/>
            <a:chOff x="2128777" y="3740792"/>
            <a:chExt cx="958917" cy="728471"/>
          </a:xfrm>
        </p:grpSpPr>
        <p:sp>
          <p:nvSpPr>
            <p:cNvPr id="207" name="Oval 206"/>
            <p:cNvSpPr/>
            <p:nvPr/>
          </p:nvSpPr>
          <p:spPr>
            <a:xfrm>
              <a:off x="2282898" y="3740792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208" name="Straight Connector 207"/>
            <p:cNvCxnSpPr>
              <a:stCxn id="207" idx="4"/>
            </p:cNvCxnSpPr>
            <p:nvPr/>
          </p:nvCxnSpPr>
          <p:spPr>
            <a:xfrm>
              <a:off x="2592991" y="4360978"/>
              <a:ext cx="0" cy="108285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2128777" y="3759241"/>
              <a:ext cx="95891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3.709.631   </a:t>
              </a:r>
            </a:p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228,37%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045217" y="4558784"/>
            <a:ext cx="958917" cy="872573"/>
            <a:chOff x="2045217" y="4730186"/>
            <a:chExt cx="958917" cy="872573"/>
          </a:xfrm>
        </p:grpSpPr>
        <p:cxnSp>
          <p:nvCxnSpPr>
            <p:cNvPr id="211" name="Straight Connector 210"/>
            <p:cNvCxnSpPr/>
            <p:nvPr/>
          </p:nvCxnSpPr>
          <p:spPr>
            <a:xfrm>
              <a:off x="2516998" y="4730186"/>
              <a:ext cx="4906" cy="44985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/>
          </p:nvSpPr>
          <p:spPr>
            <a:xfrm>
              <a:off x="2206905" y="498046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045217" y="5002595"/>
              <a:ext cx="95891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Lampung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2.722.990  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262,89%</a:t>
              </a: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847546" y="2341476"/>
            <a:ext cx="848309" cy="882954"/>
            <a:chOff x="3847546" y="2512878"/>
            <a:chExt cx="848309" cy="882954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4261725" y="308916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/>
            <p:cNvSpPr/>
            <p:nvPr/>
          </p:nvSpPr>
          <p:spPr>
            <a:xfrm>
              <a:off x="3955964" y="251287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847546" y="2525618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Kalbar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946.108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205,22%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479542" y="3003736"/>
            <a:ext cx="848309" cy="882954"/>
            <a:chOff x="4479542" y="3175138"/>
            <a:chExt cx="848309" cy="882954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4893460" y="375142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/>
            <p:cNvSpPr/>
            <p:nvPr/>
          </p:nvSpPr>
          <p:spPr>
            <a:xfrm>
              <a:off x="4587699" y="317513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479542" y="3192648"/>
              <a:ext cx="8483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Kalteng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479.074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200,77%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5220116" y="1499524"/>
            <a:ext cx="848309" cy="887423"/>
            <a:chOff x="5220116" y="1670926"/>
            <a:chExt cx="848309" cy="887423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5634430" y="2251686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5328669" y="167539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220116" y="1670926"/>
              <a:ext cx="8483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Kaltara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126.483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158,26%</a:t>
              </a:r>
              <a:endParaRPr lang="en-ID" sz="1100" b="1" dirty="0">
                <a:solidFill>
                  <a:prstClr val="white"/>
                </a:solidFill>
              </a:endParaRPr>
            </a:p>
            <a:p>
              <a:pPr algn="ctr"/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251332" y="2541877"/>
            <a:ext cx="958917" cy="882954"/>
            <a:chOff x="5251332" y="2713279"/>
            <a:chExt cx="958917" cy="882954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5725873" y="3289570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5420112" y="2713279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251332" y="2716122"/>
              <a:ext cx="95891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   </a:t>
              </a:r>
              <a:r>
                <a:rPr lang="id-ID" sz="1100" dirty="0">
                  <a:solidFill>
                    <a:prstClr val="white"/>
                  </a:solidFill>
                </a:rPr>
                <a:t>Kaltim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1.768.573   </a:t>
              </a:r>
            </a:p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178,27%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5037213" y="3965268"/>
            <a:ext cx="958917" cy="1051715"/>
            <a:chOff x="5037213" y="4136670"/>
            <a:chExt cx="958917" cy="1051715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5505297" y="4136670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5199536" y="4418924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037213" y="4418944"/>
              <a:ext cx="9589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100" dirty="0">
                  <a:solidFill>
                    <a:prstClr val="white"/>
                  </a:solidFill>
                </a:rPr>
                <a:t>  </a:t>
              </a:r>
              <a:r>
                <a:rPr lang="id-ID" sz="1100" dirty="0">
                  <a:solidFill>
                    <a:prstClr val="white"/>
                  </a:solidFill>
                </a:rPr>
                <a:t>Kalsel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1.127.982   </a:t>
              </a:r>
            </a:p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209,91%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7352271" y="1964142"/>
            <a:ext cx="1023037" cy="902870"/>
            <a:chOff x="7352271" y="2135544"/>
            <a:chExt cx="1023037" cy="902870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7876275" y="273175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/>
            <p:cNvSpPr/>
            <p:nvPr/>
          </p:nvSpPr>
          <p:spPr>
            <a:xfrm>
              <a:off x="7570514" y="215546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7352271" y="2135544"/>
              <a:ext cx="102303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Sulut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1.402.873   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125,31%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6665428" y="2144628"/>
            <a:ext cx="1168910" cy="882954"/>
            <a:chOff x="6665428" y="2316030"/>
            <a:chExt cx="1168910" cy="882954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7233790" y="289232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6928029" y="231603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6665428" y="2334220"/>
              <a:ext cx="11689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Gorontalo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   207.327    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132,31%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</a:t>
              </a: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6161503" y="2246258"/>
            <a:ext cx="912429" cy="1134017"/>
            <a:chOff x="6161503" y="2417660"/>
            <a:chExt cx="912429" cy="1134017"/>
          </a:xfrm>
        </p:grpSpPr>
        <p:cxnSp>
          <p:nvCxnSpPr>
            <p:cNvPr id="243" name="Straight Connector 242"/>
            <p:cNvCxnSpPr/>
            <p:nvPr/>
          </p:nvCxnSpPr>
          <p:spPr>
            <a:xfrm>
              <a:off x="6607795" y="299395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6302034" y="241766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6161503" y="2443681"/>
              <a:ext cx="91242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Sulteng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314.550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228,12%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6055625" y="3177106"/>
            <a:ext cx="681597" cy="882954"/>
            <a:chOff x="6005291" y="3348508"/>
            <a:chExt cx="681597" cy="882954"/>
          </a:xfrm>
        </p:grpSpPr>
        <p:cxnSp>
          <p:nvCxnSpPr>
            <p:cNvPr id="247" name="Straight Connector 246"/>
            <p:cNvCxnSpPr/>
            <p:nvPr/>
          </p:nvCxnSpPr>
          <p:spPr>
            <a:xfrm>
              <a:off x="6337396" y="392479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6031635" y="3348508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005291" y="3352171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Sulbar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97.791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235,29%</a:t>
              </a: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6089798" y="4118599"/>
            <a:ext cx="894797" cy="926849"/>
            <a:chOff x="6089798" y="4290001"/>
            <a:chExt cx="894797" cy="926849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549613" y="4290001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>
            <a:xfrm>
              <a:off x="6235638" y="4596664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089798" y="4609257"/>
              <a:ext cx="8947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2.171.572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181,06%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884801" y="4252970"/>
            <a:ext cx="688009" cy="926849"/>
            <a:chOff x="6884801" y="4424372"/>
            <a:chExt cx="688009" cy="926849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7222053" y="4424372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55"/>
            <p:cNvSpPr/>
            <p:nvPr/>
          </p:nvSpPr>
          <p:spPr>
            <a:xfrm>
              <a:off x="6908078" y="473103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884801" y="4702946"/>
              <a:ext cx="6880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Sultra</a:t>
              </a:r>
            </a:p>
            <a:p>
              <a:pPr algn="ctr"/>
              <a:r>
                <a:rPr lang="en-US" sz="1100" b="1" dirty="0" smtClean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277.066 </a:t>
              </a:r>
              <a:endParaRPr lang="en-US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184,39%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893029" y="5429244"/>
            <a:ext cx="958917" cy="1089254"/>
            <a:chOff x="4896258" y="5699331"/>
            <a:chExt cx="958917" cy="1089254"/>
          </a:xfrm>
        </p:grpSpPr>
        <p:cxnSp>
          <p:nvCxnSpPr>
            <p:cNvPr id="259" name="Straight Connector 258"/>
            <p:cNvCxnSpPr/>
            <p:nvPr/>
          </p:nvCxnSpPr>
          <p:spPr>
            <a:xfrm>
              <a:off x="5358598" y="5699331"/>
              <a:ext cx="3117" cy="468532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5052280" y="6168399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4896258" y="6167863"/>
              <a:ext cx="95891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Bali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1.891.519  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145,09%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5588939" y="5521655"/>
            <a:ext cx="848309" cy="819253"/>
            <a:chOff x="5588939" y="5693057"/>
            <a:chExt cx="848309" cy="819253"/>
          </a:xfrm>
        </p:grpSpPr>
        <p:cxnSp>
          <p:nvCxnSpPr>
            <p:cNvPr id="263" name="Straight Connector 262"/>
            <p:cNvCxnSpPr>
              <a:endCxn id="264" idx="0"/>
            </p:cNvCxnSpPr>
            <p:nvPr/>
          </p:nvCxnSpPr>
          <p:spPr>
            <a:xfrm>
              <a:off x="6014893" y="5693057"/>
              <a:ext cx="0" cy="19906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Oval 263"/>
            <p:cNvSpPr/>
            <p:nvPr/>
          </p:nvSpPr>
          <p:spPr>
            <a:xfrm>
              <a:off x="5704800" y="5892124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588939" y="5888879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NTB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592.875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195,97%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680117" y="5679561"/>
            <a:ext cx="747001" cy="819253"/>
            <a:chOff x="6680117" y="5850963"/>
            <a:chExt cx="747001" cy="819253"/>
          </a:xfrm>
        </p:grpSpPr>
        <p:cxnSp>
          <p:nvCxnSpPr>
            <p:cNvPr id="267" name="Straight Connector 266"/>
            <p:cNvCxnSpPr>
              <a:endCxn id="268" idx="0"/>
            </p:cNvCxnSpPr>
            <p:nvPr/>
          </p:nvCxnSpPr>
          <p:spPr>
            <a:xfrm>
              <a:off x="7049357" y="5850963"/>
              <a:ext cx="0" cy="199067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/>
            <p:cNvSpPr/>
            <p:nvPr/>
          </p:nvSpPr>
          <p:spPr>
            <a:xfrm>
              <a:off x="6739264" y="6050030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680117" y="6030777"/>
              <a:ext cx="74700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261.858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214,45%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8336397" y="2034813"/>
            <a:ext cx="808235" cy="1014178"/>
            <a:chOff x="8440351" y="2206215"/>
            <a:chExt cx="688101" cy="882954"/>
          </a:xfrm>
        </p:grpSpPr>
        <p:cxnSp>
          <p:nvCxnSpPr>
            <p:cNvPr id="271" name="Straight Connector 270"/>
            <p:cNvCxnSpPr/>
            <p:nvPr/>
          </p:nvCxnSpPr>
          <p:spPr>
            <a:xfrm>
              <a:off x="8783763" y="2782506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/>
            <p:nvPr/>
          </p:nvSpPr>
          <p:spPr>
            <a:xfrm>
              <a:off x="8478002" y="220621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8440351" y="2225800"/>
              <a:ext cx="688101" cy="52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prstClr val="white"/>
                  </a:solidFill>
                </a:rPr>
                <a:t>Malut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88.778   </a:t>
              </a:r>
            </a:p>
            <a:p>
              <a:pPr algn="ctr"/>
              <a:r>
                <a:rPr lang="en-ID" sz="1100" dirty="0">
                  <a:solidFill>
                    <a:schemeClr val="bg1"/>
                  </a:solidFill>
                </a:rPr>
                <a:t>176,17%</a:t>
              </a:r>
              <a:endParaRPr lang="id-ID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8902675" y="4133007"/>
            <a:ext cx="848309" cy="926849"/>
            <a:chOff x="8902675" y="4304409"/>
            <a:chExt cx="848309" cy="926849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9331668" y="4304409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9017693" y="4611072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8902675" y="4607836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Maluku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164.098  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204,71%</a:t>
              </a: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589914" y="2537492"/>
            <a:ext cx="848309" cy="1039829"/>
            <a:chOff x="9595739" y="2805205"/>
            <a:chExt cx="745618" cy="943515"/>
          </a:xfrm>
        </p:grpSpPr>
        <p:cxnSp>
          <p:nvCxnSpPr>
            <p:cNvPr id="279" name="Straight Connector 278"/>
            <p:cNvCxnSpPr/>
            <p:nvPr/>
          </p:nvCxnSpPr>
          <p:spPr>
            <a:xfrm>
              <a:off x="9951792" y="3442057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9646031" y="2865766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9595739" y="2805205"/>
              <a:ext cx="745618" cy="69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Barat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101.965  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153,88%</a:t>
              </a: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10817223" y="3484953"/>
            <a:ext cx="712054" cy="882954"/>
            <a:chOff x="10817223" y="3656355"/>
            <a:chExt cx="712054" cy="882954"/>
          </a:xfrm>
        </p:grpSpPr>
        <p:cxnSp>
          <p:nvCxnSpPr>
            <p:cNvPr id="283" name="Straight Connector 282"/>
            <p:cNvCxnSpPr/>
            <p:nvPr/>
          </p:nvCxnSpPr>
          <p:spPr>
            <a:xfrm>
              <a:off x="11164588" y="4232646"/>
              <a:ext cx="0" cy="306663"/>
            </a:xfrm>
            <a:prstGeom prst="line">
              <a:avLst/>
            </a:prstGeom>
            <a:ln w="1905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83"/>
            <p:cNvSpPr/>
            <p:nvPr/>
          </p:nvSpPr>
          <p:spPr>
            <a:xfrm>
              <a:off x="10858827" y="3656355"/>
              <a:ext cx="620186" cy="62018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10817223" y="3662997"/>
              <a:ext cx="71205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</a:t>
              </a:r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 360.696   </a:t>
              </a:r>
            </a:p>
            <a:p>
              <a:pPr algn="ctr"/>
              <a:r>
                <a:rPr lang="en-US" altLang="id-ID" sz="1100" dirty="0">
                  <a:solidFill>
                    <a:prstClr val="white"/>
                  </a:solidFill>
                </a:rPr>
                <a:t>399,88%</a:t>
              </a:r>
            </a:p>
          </p:txBody>
        </p:sp>
      </p:grpSp>
      <p:sp>
        <p:nvSpPr>
          <p:cNvPr id="286" name="TextBox 285"/>
          <p:cNvSpPr txBox="1"/>
          <p:nvPr/>
        </p:nvSpPr>
        <p:spPr>
          <a:xfrm>
            <a:off x="10185199" y="1539776"/>
            <a:ext cx="68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prstClr val="white"/>
                </a:solidFill>
              </a:rPr>
              <a:t>akun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6776269" y="1195428"/>
            <a:ext cx="4025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200.759.946  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7249804" y="1073882"/>
            <a:ext cx="69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</a:rPr>
              <a:t>Total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10691427" y="1514878"/>
            <a:ext cx="162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Δ</a:t>
            </a:r>
            <a:r>
              <a:rPr lang="en-US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%: 222,91%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-157375" y="6323204"/>
            <a:ext cx="21552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Ket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l-GR" sz="1200" b="1" dirty="0">
                <a:solidFill>
                  <a:prstClr val="black"/>
                </a:solidFill>
              </a:rPr>
              <a:t>Δ</a:t>
            </a:r>
            <a:r>
              <a:rPr lang="en-US" sz="1200" b="1" dirty="0">
                <a:solidFill>
                  <a:prstClr val="black"/>
                </a:solidFill>
              </a:rPr>
              <a:t>%</a:t>
            </a:r>
            <a:r>
              <a:rPr lang="en-US" sz="1200" b="1" i="1" dirty="0">
                <a:solidFill>
                  <a:prstClr val="black"/>
                </a:solidFill>
              </a:rPr>
              <a:t> (year </a:t>
            </a:r>
            <a:r>
              <a:rPr lang="id-ID" sz="1200" b="1" i="1" dirty="0" err="1">
                <a:solidFill>
                  <a:prstClr val="black"/>
                </a:solidFill>
              </a:rPr>
              <a:t>on</a:t>
            </a:r>
            <a:r>
              <a:rPr lang="id-ID" sz="1200" b="1" i="1" dirty="0">
                <a:solidFill>
                  <a:prstClr val="black"/>
                </a:solidFill>
              </a:rPr>
              <a:t> </a:t>
            </a:r>
            <a:r>
              <a:rPr lang="id-ID" sz="1200" b="1" i="1" dirty="0" err="1">
                <a:solidFill>
                  <a:prstClr val="black"/>
                </a:solidFill>
              </a:rPr>
              <a:t>year</a:t>
            </a:r>
            <a:r>
              <a:rPr lang="en-US" sz="1200" b="1" i="1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293" name="Straight Connector 292"/>
          <p:cNvCxnSpPr/>
          <p:nvPr/>
        </p:nvCxnSpPr>
        <p:spPr>
          <a:xfrm>
            <a:off x="4838685" y="5300603"/>
            <a:ext cx="1394" cy="218345"/>
          </a:xfrm>
          <a:prstGeom prst="line">
            <a:avLst/>
          </a:prstGeom>
          <a:ln w="1905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Group 22"/>
          <p:cNvGrpSpPr/>
          <p:nvPr/>
        </p:nvGrpSpPr>
        <p:grpSpPr>
          <a:xfrm>
            <a:off x="4279681" y="5454418"/>
            <a:ext cx="1159293" cy="667160"/>
            <a:chOff x="3584052" y="5597483"/>
            <a:chExt cx="1159293" cy="667160"/>
          </a:xfrm>
        </p:grpSpPr>
        <p:sp>
          <p:nvSpPr>
            <p:cNvPr id="295" name="Oval 294"/>
            <p:cNvSpPr/>
            <p:nvPr/>
          </p:nvSpPr>
          <p:spPr>
            <a:xfrm>
              <a:off x="3811608" y="5597483"/>
              <a:ext cx="693028" cy="667160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96" name="TextBox 25"/>
            <p:cNvSpPr txBox="1"/>
            <p:nvPr/>
          </p:nvSpPr>
          <p:spPr>
            <a:xfrm>
              <a:off x="3584052" y="5622077"/>
              <a:ext cx="115929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Jatim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20.355.798    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203,24%</a:t>
              </a:r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1950760" y="6599730"/>
            <a:ext cx="9433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Ket</a:t>
            </a:r>
            <a:r>
              <a:rPr lang="en-ID" sz="1100" dirty="0">
                <a:solidFill>
                  <a:srgbClr val="F5F5F5"/>
                </a:solidFill>
              </a:rPr>
              <a:t>: Data </a:t>
            </a:r>
            <a:r>
              <a:rPr lang="en-ID" sz="1100" dirty="0" err="1">
                <a:solidFill>
                  <a:srgbClr val="F5F5F5"/>
                </a:solidFill>
              </a:rPr>
              <a:t>akumulasi</a:t>
            </a:r>
            <a:r>
              <a:rPr lang="en-ID" sz="1100" dirty="0">
                <a:solidFill>
                  <a:srgbClr val="F5F5F5"/>
                </a:solidFill>
              </a:rPr>
              <a:t> total </a:t>
            </a:r>
            <a:r>
              <a:rPr lang="en-ID" sz="1100" dirty="0" err="1">
                <a:solidFill>
                  <a:srgbClr val="F5F5F5"/>
                </a:solidFill>
              </a:rPr>
              <a:t>seluruh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penyelenggara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fintech</a:t>
            </a:r>
            <a:r>
              <a:rPr lang="en-ID" sz="1100" dirty="0">
                <a:solidFill>
                  <a:srgbClr val="F5F5F5"/>
                </a:solidFill>
              </a:rPr>
              <a:t> lending </a:t>
            </a:r>
            <a:r>
              <a:rPr lang="en-ID" sz="1100" dirty="0" err="1">
                <a:solidFill>
                  <a:srgbClr val="F5F5F5"/>
                </a:solidFill>
              </a:rPr>
              <a:t>sejak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didirikan</a:t>
            </a:r>
            <a:r>
              <a:rPr lang="en-ID" sz="1100" dirty="0">
                <a:solidFill>
                  <a:srgbClr val="F5F5F5"/>
                </a:solidFill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28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48521"/>
            <a:ext cx="12192000" cy="56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133C9B-CBDB-4C19-A3D3-720F8150ABA2}"/>
              </a:ext>
            </a:extLst>
          </p:cNvPr>
          <p:cNvSpPr/>
          <p:nvPr/>
        </p:nvSpPr>
        <p:spPr>
          <a:xfrm>
            <a:off x="4484129" y="5554979"/>
            <a:ext cx="620186" cy="6201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9448666" y="-790451"/>
            <a:ext cx="941387" cy="4545289"/>
          </a:xfrm>
          <a:prstGeom prst="round2Same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3" y="1639504"/>
            <a:ext cx="11924304" cy="4419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31719" y="4876626"/>
            <a:ext cx="1000595" cy="1000242"/>
            <a:chOff x="2531719" y="5037281"/>
            <a:chExt cx="1000595" cy="100024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95713" y="5037281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692600" y="5417337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1719" y="5424871"/>
              <a:ext cx="100059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Banten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rgbClr val="FFFF66"/>
                  </a:solidFill>
                </a:rPr>
                <a:t> </a:t>
              </a:r>
              <a:r>
                <a:rPr lang="en-US" sz="1100" b="1" dirty="0">
                  <a:solidFill>
                    <a:srgbClr val="FFC000"/>
                  </a:solidFill>
                </a:rPr>
                <a:t>     40.084   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28,91%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9524" y="3892194"/>
            <a:ext cx="848309" cy="908356"/>
            <a:chOff x="2952341" y="4211121"/>
            <a:chExt cx="755059" cy="80850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85321" y="4804181"/>
              <a:ext cx="0" cy="2154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000619" y="4278645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52341" y="4211121"/>
              <a:ext cx="755059" cy="684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DKI </a:t>
              </a:r>
            </a:p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Jakarta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300.200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13,36%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1455" y="5103746"/>
            <a:ext cx="848309" cy="1268826"/>
            <a:chOff x="3061455" y="5264401"/>
            <a:chExt cx="848309" cy="1268826"/>
          </a:xfrm>
        </p:grpSpPr>
        <p:cxnSp>
          <p:nvCxnSpPr>
            <p:cNvPr id="16" name="Straight Connector 15"/>
            <p:cNvCxnSpPr>
              <a:endCxn id="17" idx="0"/>
            </p:cNvCxnSpPr>
            <p:nvPr/>
          </p:nvCxnSpPr>
          <p:spPr>
            <a:xfrm>
              <a:off x="3474998" y="5264401"/>
              <a:ext cx="6980" cy="6486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171885" y="5913041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61455" y="5922114"/>
              <a:ext cx="84830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Jabar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115.009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25,94%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13084" y="4281386"/>
            <a:ext cx="776175" cy="938719"/>
            <a:chOff x="3613084" y="4442041"/>
            <a:chExt cx="776175" cy="93871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984278" y="5019624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678517" y="4443333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3084" y="4442041"/>
              <a:ext cx="776175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Jateng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45.200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27,81%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1593" y="5291682"/>
            <a:ext cx="1096775" cy="812306"/>
            <a:chOff x="3541593" y="5452337"/>
            <a:chExt cx="1096775" cy="81230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122341" y="5452337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819228" y="5644457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41593" y="5641103"/>
              <a:ext cx="10967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  </a:t>
              </a:r>
              <a:r>
                <a:rPr lang="id-ID" sz="1100" dirty="0">
                  <a:solidFill>
                    <a:prstClr val="white"/>
                  </a:solidFill>
                </a:rPr>
                <a:t>DIY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</a:t>
              </a:r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ID" sz="1100" b="1" dirty="0">
                  <a:solidFill>
                    <a:srgbClr val="FFC000"/>
                  </a:solidFill>
                </a:rPr>
                <a:t>      11.944       </a:t>
              </a:r>
            </a:p>
            <a:p>
              <a:pPr algn="ctr">
                <a:defRPr/>
              </a:pPr>
              <a:r>
                <a:rPr lang="en-GB" sz="1100" dirty="0"/>
                <a:t>  </a:t>
              </a:r>
              <a:r>
                <a:rPr lang="en-GB" sz="1100" dirty="0">
                  <a:solidFill>
                    <a:schemeClr val="bg1"/>
                  </a:solidFill>
                </a:rPr>
                <a:t>20,50%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38484" y="5330470"/>
            <a:ext cx="712054" cy="808191"/>
            <a:chOff x="4479124" y="5491125"/>
            <a:chExt cx="712054" cy="808191"/>
          </a:xfrm>
        </p:grpSpPr>
        <p:sp>
          <p:nvSpPr>
            <p:cNvPr id="28" name="TextBox 27"/>
            <p:cNvSpPr txBox="1"/>
            <p:nvPr/>
          </p:nvSpPr>
          <p:spPr>
            <a:xfrm>
              <a:off x="4479124" y="5699152"/>
              <a:ext cx="71205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100">
                  <a:solidFill>
                    <a:prstClr val="white"/>
                  </a:solidFill>
                </a:defRPr>
              </a:lvl1pPr>
            </a:lstStyle>
            <a:p>
              <a:pPr>
                <a:defRPr/>
              </a:pPr>
              <a:r>
                <a:rPr lang="id-ID" dirty="0"/>
                <a:t>Jatim</a:t>
              </a:r>
            </a:p>
            <a:p>
              <a:pPr>
                <a:defRPr/>
              </a:pPr>
              <a:r>
                <a:rPr lang="en-US" b="1" dirty="0">
                  <a:solidFill>
                    <a:srgbClr val="FFC000"/>
                  </a:solidFill>
                </a:rPr>
                <a:t>  57.545  </a:t>
              </a:r>
            </a:p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</a:rPr>
                <a:t>27,21%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818107" y="5491125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04848" y="1063339"/>
            <a:ext cx="620186" cy="1080421"/>
            <a:chOff x="404848" y="1223994"/>
            <a:chExt cx="620186" cy="1080421"/>
          </a:xfrm>
        </p:grpSpPr>
        <p:sp>
          <p:nvSpPr>
            <p:cNvPr id="31" name="Oval 30"/>
            <p:cNvSpPr/>
            <p:nvPr/>
          </p:nvSpPr>
          <p:spPr>
            <a:xfrm>
              <a:off x="404848" y="1234372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4"/>
            </p:cNvCxnSpPr>
            <p:nvPr/>
          </p:nvCxnSpPr>
          <p:spPr>
            <a:xfrm>
              <a:off x="714941" y="1854558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08336" y="1223994"/>
              <a:ext cx="60946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Aceh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ID" sz="1100" b="1" dirty="0" smtClean="0">
                  <a:solidFill>
                    <a:srgbClr val="FFC000"/>
                  </a:solidFill>
                </a:rPr>
                <a:t>4.350</a:t>
              </a:r>
              <a:endParaRPr lang="en-ID" sz="1100" b="1" dirty="0">
                <a:solidFill>
                  <a:srgbClr val="FFC000"/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23,86%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3916" y="1592273"/>
            <a:ext cx="712054" cy="1070043"/>
            <a:chOff x="933916" y="1752928"/>
            <a:chExt cx="712054" cy="1070043"/>
          </a:xfrm>
        </p:grpSpPr>
        <p:sp>
          <p:nvSpPr>
            <p:cNvPr id="35" name="Oval 34"/>
            <p:cNvSpPr/>
            <p:nvPr/>
          </p:nvSpPr>
          <p:spPr>
            <a:xfrm>
              <a:off x="970780" y="1752928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4"/>
            </p:cNvCxnSpPr>
            <p:nvPr/>
          </p:nvCxnSpPr>
          <p:spPr>
            <a:xfrm>
              <a:off x="1280873" y="2373114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33916" y="1758984"/>
              <a:ext cx="7120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Sumut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22.543  </a:t>
              </a:r>
            </a:p>
            <a:p>
              <a:pPr algn="ctr">
                <a:defRPr/>
              </a:pPr>
              <a:r>
                <a:rPr lang="en-GB" sz="1100" dirty="0">
                  <a:solidFill>
                    <a:prstClr val="white"/>
                  </a:solidFill>
                </a:rPr>
                <a:t>24,86%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id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43085" y="2091166"/>
            <a:ext cx="704039" cy="1074360"/>
            <a:chOff x="1557866" y="2274148"/>
            <a:chExt cx="704039" cy="1074360"/>
          </a:xfrm>
        </p:grpSpPr>
        <p:sp>
          <p:nvSpPr>
            <p:cNvPr id="39" name="Oval 38"/>
            <p:cNvSpPr/>
            <p:nvPr/>
          </p:nvSpPr>
          <p:spPr>
            <a:xfrm>
              <a:off x="1590966" y="2278465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Connector 39"/>
            <p:cNvCxnSpPr>
              <a:stCxn id="39" idx="4"/>
            </p:cNvCxnSpPr>
            <p:nvPr/>
          </p:nvCxnSpPr>
          <p:spPr>
            <a:xfrm>
              <a:off x="1901059" y="2898651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557866" y="2274148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Riau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7.560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31,62%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45571" y="3159165"/>
            <a:ext cx="832279" cy="1399048"/>
            <a:chOff x="945571" y="3319820"/>
            <a:chExt cx="832279" cy="1399048"/>
          </a:xfrm>
        </p:grpSpPr>
        <p:sp>
          <p:nvSpPr>
            <p:cNvPr id="43" name="Oval 42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45571" y="3780149"/>
              <a:ext cx="832279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Sumbar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/>
                  </a:solidFill>
                </a:rPr>
                <a:t>     4.909 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33,83%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75230" y="1854774"/>
            <a:ext cx="704039" cy="1085497"/>
            <a:chOff x="2215870" y="2015429"/>
            <a:chExt cx="704039" cy="1085497"/>
          </a:xfrm>
        </p:grpSpPr>
        <p:sp>
          <p:nvSpPr>
            <p:cNvPr id="47" name="Oval 46"/>
            <p:cNvSpPr/>
            <p:nvPr/>
          </p:nvSpPr>
          <p:spPr>
            <a:xfrm>
              <a:off x="2265406" y="2030883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Connector 47"/>
            <p:cNvCxnSpPr>
              <a:stCxn id="47" idx="4"/>
            </p:cNvCxnSpPr>
            <p:nvPr/>
          </p:nvCxnSpPr>
          <p:spPr>
            <a:xfrm>
              <a:off x="2575499" y="2651069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215870" y="2015429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KepRi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5.718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33,97%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03349" y="2947003"/>
            <a:ext cx="768159" cy="942568"/>
            <a:chOff x="2603349" y="3107658"/>
            <a:chExt cx="768159" cy="942568"/>
          </a:xfrm>
        </p:grpSpPr>
        <p:sp>
          <p:nvSpPr>
            <p:cNvPr id="51" name="Oval 50"/>
            <p:cNvSpPr/>
            <p:nvPr/>
          </p:nvSpPr>
          <p:spPr>
            <a:xfrm>
              <a:off x="2695387" y="3139743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4"/>
            </p:cNvCxnSpPr>
            <p:nvPr/>
          </p:nvCxnSpPr>
          <p:spPr>
            <a:xfrm>
              <a:off x="3005480" y="3759929"/>
              <a:ext cx="0" cy="2902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603349" y="3107658"/>
              <a:ext cx="7681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Babel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 2.186    </a:t>
              </a:r>
              <a:br>
                <a:rPr lang="en-US" sz="1100" b="1" dirty="0">
                  <a:solidFill>
                    <a:srgbClr val="FFC000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30,35%</a:t>
              </a:r>
            </a:p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872093" y="2931881"/>
            <a:ext cx="832279" cy="1107996"/>
            <a:chOff x="1872093" y="3092536"/>
            <a:chExt cx="832279" cy="1107996"/>
          </a:xfrm>
        </p:grpSpPr>
        <p:sp>
          <p:nvSpPr>
            <p:cNvPr id="55" name="Oval 54"/>
            <p:cNvSpPr/>
            <p:nvPr/>
          </p:nvSpPr>
          <p:spPr>
            <a:xfrm>
              <a:off x="1986549" y="3107609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Connector 55"/>
            <p:cNvCxnSpPr>
              <a:stCxn id="55" idx="4"/>
            </p:cNvCxnSpPr>
            <p:nvPr/>
          </p:nvCxnSpPr>
          <p:spPr>
            <a:xfrm>
              <a:off x="2296642" y="3727795"/>
              <a:ext cx="0" cy="1082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872093" y="3092536"/>
              <a:ext cx="83227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Jambi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FFFF66"/>
                  </a:solidFill>
                </a:rPr>
                <a:t> </a:t>
              </a:r>
              <a:r>
                <a:rPr lang="en-US" sz="1100" b="1" dirty="0">
                  <a:solidFill>
                    <a:srgbClr val="FFC000"/>
                  </a:solidFill>
                </a:rPr>
                <a:t>     3.690    </a:t>
              </a:r>
            </a:p>
            <a:p>
              <a:pPr algn="ctr">
                <a:defRPr/>
              </a:pPr>
              <a:r>
                <a:rPr lang="en-US" sz="1100" dirty="0"/>
                <a:t> </a:t>
              </a:r>
              <a:r>
                <a:rPr lang="en-US" sz="1100" dirty="0">
                  <a:solidFill>
                    <a:schemeClr val="bg1"/>
                  </a:solidFill>
                </a:rPr>
                <a:t>24,24%</a:t>
              </a:r>
            </a:p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466351" y="3993165"/>
            <a:ext cx="800219" cy="1087745"/>
            <a:chOff x="968050" y="3319820"/>
            <a:chExt cx="800219" cy="1087745"/>
          </a:xfrm>
        </p:grpSpPr>
        <p:sp>
          <p:nvSpPr>
            <p:cNvPr id="59" name="Oval 58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68050" y="3807401"/>
              <a:ext cx="80021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Bengkulu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  1.547 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23,76%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80679" y="3587757"/>
            <a:ext cx="800219" cy="952726"/>
            <a:chOff x="2180679" y="3748412"/>
            <a:chExt cx="800219" cy="952726"/>
          </a:xfrm>
        </p:grpSpPr>
        <p:sp>
          <p:nvSpPr>
            <p:cNvPr id="63" name="Oval 62"/>
            <p:cNvSpPr/>
            <p:nvPr/>
          </p:nvSpPr>
          <p:spPr>
            <a:xfrm>
              <a:off x="2282898" y="3748412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Connector 63"/>
            <p:cNvCxnSpPr>
              <a:stCxn id="63" idx="4"/>
            </p:cNvCxnSpPr>
            <p:nvPr/>
          </p:nvCxnSpPr>
          <p:spPr>
            <a:xfrm>
              <a:off x="2592991" y="4368598"/>
              <a:ext cx="0" cy="1082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180679" y="3762419"/>
              <a:ext cx="800219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Sumsel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  9.699   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</a:t>
              </a:r>
              <a:r>
                <a:rPr lang="en-US" sz="1100" dirty="0">
                  <a:solidFill>
                    <a:srgbClr val="ED7D31">
                      <a:lumMod val="60000"/>
                      <a:lumOff val="40000"/>
                    </a:srgbClr>
                  </a:solidFill>
                </a:rPr>
                <a:t>  </a:t>
              </a:r>
              <a:r>
                <a:rPr lang="en-US" sz="1100" dirty="0">
                  <a:solidFill>
                    <a:schemeClr val="bg1"/>
                  </a:solidFill>
                </a:rPr>
                <a:t>29,65%</a:t>
              </a:r>
            </a:p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33385" y="4569531"/>
            <a:ext cx="768159" cy="1031603"/>
            <a:chOff x="2133385" y="4730186"/>
            <a:chExt cx="768159" cy="1031603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516998" y="4730186"/>
              <a:ext cx="4906" cy="449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206905" y="4980460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33385" y="4992348"/>
              <a:ext cx="7681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Lampung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 6.747    </a:t>
              </a:r>
              <a:br>
                <a:rPr lang="en-US" sz="1100" b="1" dirty="0">
                  <a:solidFill>
                    <a:srgbClr val="FFC000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42,31%</a:t>
              </a:r>
            </a:p>
            <a:p>
              <a:pPr algn="ctr">
                <a:defRPr/>
              </a:pP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04361" y="2349533"/>
            <a:ext cx="704039" cy="885644"/>
            <a:chOff x="3904361" y="2510188"/>
            <a:chExt cx="704039" cy="885644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261725" y="3089169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3955964" y="2512878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04361" y="2510188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Kalbar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/>
                  </a:solidFill>
                </a:rPr>
                <a:t>   5.698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33,47%</a:t>
              </a:r>
              <a:endParaRPr lang="en-ID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87183" y="3014483"/>
            <a:ext cx="620702" cy="957168"/>
            <a:chOff x="4587183" y="3175138"/>
            <a:chExt cx="620702" cy="95716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4893460" y="3751429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587699" y="3175138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87183" y="3193587"/>
              <a:ext cx="61427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Kalteng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2.528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24,78%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28669" y="1514740"/>
            <a:ext cx="626748" cy="882954"/>
            <a:chOff x="5328669" y="1675395"/>
            <a:chExt cx="626748" cy="88295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5634430" y="2251686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328669" y="1675395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5956" y="1686100"/>
              <a:ext cx="6094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Kaltara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670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20,07%</a:t>
              </a: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  <a:p>
              <a:pPr algn="ctr">
                <a:defRPr/>
              </a:pPr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95808" y="2552624"/>
            <a:ext cx="928460" cy="882954"/>
            <a:chOff x="5295808" y="2713279"/>
            <a:chExt cx="928460" cy="882954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5725873" y="3289570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420112" y="2713279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95808" y="2724108"/>
              <a:ext cx="92846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Kaltim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FF66"/>
                  </a:solidFill>
                </a:rPr>
                <a:t> </a:t>
              </a:r>
              <a:r>
                <a:rPr lang="en-ID" sz="1100" b="1" dirty="0">
                  <a:solidFill>
                    <a:srgbClr val="F8BE03"/>
                  </a:solidFill>
                </a:rPr>
                <a:t>     6.877      </a:t>
              </a:r>
              <a:r>
                <a:rPr lang="en-ID" sz="1100" b="1" dirty="0">
                  <a:solidFill>
                    <a:srgbClr val="FFFF66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33,56%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50304" y="3976015"/>
            <a:ext cx="704039" cy="902440"/>
            <a:chOff x="5150304" y="4136670"/>
            <a:chExt cx="704039" cy="90244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5505297" y="4136670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199536" y="4418924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50304" y="4396733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Kalsel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/>
                  </a:solidFill>
                </a:rPr>
                <a:t>   4.473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29,92%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519714" y="1982774"/>
            <a:ext cx="675917" cy="894985"/>
            <a:chOff x="7570514" y="2143429"/>
            <a:chExt cx="675917" cy="89498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876275" y="2731751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7570514" y="2155460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74452" y="2143429"/>
              <a:ext cx="6719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Sulut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3.484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24,47%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13944" y="2029411"/>
            <a:ext cx="764953" cy="958118"/>
            <a:chOff x="6894599" y="2316030"/>
            <a:chExt cx="718667" cy="882954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7233790" y="2892321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6928029" y="2316030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894599" y="2362182"/>
              <a:ext cx="718667" cy="55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Gorontalo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893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17,97%</a:t>
              </a:r>
              <a:endParaRPr lang="en-ID" sz="11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154040" y="2244536"/>
            <a:ext cx="704039" cy="882954"/>
            <a:chOff x="6243459" y="2417660"/>
            <a:chExt cx="704039" cy="882954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6607795" y="2993951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6302034" y="2417660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243459" y="2436109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Sulteng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1.542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29,36%</a:t>
              </a:r>
              <a:endParaRPr lang="en-ID" sz="11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011315" y="3135421"/>
            <a:ext cx="620221" cy="887365"/>
            <a:chOff x="6031635" y="3344097"/>
            <a:chExt cx="620221" cy="887365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6337396" y="3924799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6031635" y="3348508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042395" y="3344097"/>
              <a:ext cx="60946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100" b="1" dirty="0">
                  <a:solidFill>
                    <a:srgbClr val="FFC000"/>
                  </a:solidFill>
                </a:rPr>
                <a:t>   657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15,87%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194015" y="4129346"/>
            <a:ext cx="704039" cy="926849"/>
            <a:chOff x="6194015" y="4290001"/>
            <a:chExt cx="704039" cy="926849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549613" y="4290001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235638" y="4596664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94015" y="4607493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Sulsel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FFC000"/>
                  </a:solidFill>
                </a:rPr>
                <a:t>   8.584   </a:t>
              </a:r>
            </a:p>
            <a:p>
              <a:pPr algn="ctr">
                <a:defRPr/>
              </a:pPr>
              <a:r>
                <a:rPr lang="en-ID" sz="1100" dirty="0">
                  <a:solidFill>
                    <a:schemeClr val="bg1"/>
                  </a:solidFill>
                </a:rPr>
                <a:t>26,96%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54561" y="4253905"/>
            <a:ext cx="671979" cy="926849"/>
            <a:chOff x="6881539" y="4424372"/>
            <a:chExt cx="671979" cy="926849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7222053" y="4424372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6908078" y="4731035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881539" y="4729164"/>
              <a:ext cx="6719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Sultra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rgbClr val="FFFF66"/>
                  </a:solidFill>
                </a:rPr>
                <a:t> </a:t>
              </a:r>
              <a:r>
                <a:rPr lang="id-ID" sz="1100" b="1" dirty="0">
                  <a:solidFill>
                    <a:srgbClr val="FFC000"/>
                  </a:solidFill>
                </a:rPr>
                <a:t> 1.613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20,91%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669098" y="5461282"/>
            <a:ext cx="704039" cy="819253"/>
            <a:chOff x="5669098" y="5693057"/>
            <a:chExt cx="704039" cy="819253"/>
          </a:xfrm>
        </p:grpSpPr>
        <p:cxnSp>
          <p:nvCxnSpPr>
            <p:cNvPr id="115" name="Straight Connector 114"/>
            <p:cNvCxnSpPr>
              <a:endCxn id="116" idx="0"/>
            </p:cNvCxnSpPr>
            <p:nvPr/>
          </p:nvCxnSpPr>
          <p:spPr>
            <a:xfrm>
              <a:off x="6014893" y="5693057"/>
              <a:ext cx="0" cy="1990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5704800" y="5892124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69098" y="5873062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NT</a:t>
              </a:r>
              <a:r>
                <a:rPr lang="en-US" sz="1100" dirty="0">
                  <a:solidFill>
                    <a:prstClr val="white"/>
                  </a:solidFill>
                </a:rPr>
                <a:t>B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/>
                  </a:solidFill>
                </a:rPr>
                <a:t>   2.901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21,84%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723580" y="5437355"/>
            <a:ext cx="671979" cy="819253"/>
            <a:chOff x="6721637" y="5850963"/>
            <a:chExt cx="671979" cy="819253"/>
          </a:xfrm>
        </p:grpSpPr>
        <p:cxnSp>
          <p:nvCxnSpPr>
            <p:cNvPr id="119" name="Straight Connector 118"/>
            <p:cNvCxnSpPr>
              <a:endCxn id="120" idx="0"/>
            </p:cNvCxnSpPr>
            <p:nvPr/>
          </p:nvCxnSpPr>
          <p:spPr>
            <a:xfrm>
              <a:off x="7049357" y="5850963"/>
              <a:ext cx="0" cy="1990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739264" y="6050030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21637" y="6057352"/>
              <a:ext cx="6719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NTT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FFFF66"/>
                  </a:solidFill>
                </a:rPr>
                <a:t> </a:t>
              </a:r>
              <a:r>
                <a:rPr lang="id-ID" sz="1100" b="1" dirty="0">
                  <a:solidFill>
                    <a:srgbClr val="FFC000"/>
                  </a:solidFill>
                </a:rPr>
                <a:t> 1.974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19,06%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369131" y="2047956"/>
            <a:ext cx="722492" cy="1014736"/>
            <a:chOff x="8478002" y="2206215"/>
            <a:chExt cx="620186" cy="882954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8783763" y="2782506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8478002" y="2206215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525031" y="2243540"/>
              <a:ext cx="523160" cy="522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100" dirty="0" err="1">
                  <a:solidFill>
                    <a:prstClr val="white"/>
                  </a:solidFill>
                </a:rPr>
                <a:t>Malut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100" b="1" dirty="0">
                  <a:solidFill>
                    <a:srgbClr val="FFC000"/>
                  </a:solidFill>
                </a:rPr>
                <a:t>   738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13,19%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9011327" y="4136547"/>
            <a:ext cx="626154" cy="926849"/>
            <a:chOff x="9017693" y="4304409"/>
            <a:chExt cx="626154" cy="926849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9331668" y="4304409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9017693" y="4611072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027974" y="4622547"/>
              <a:ext cx="61587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Maluku</a:t>
              </a:r>
            </a:p>
            <a:p>
              <a:pPr algn="ctr">
                <a:defRPr/>
              </a:pPr>
              <a:r>
                <a:rPr lang="en-GB" sz="1100" b="1" dirty="0">
                  <a:solidFill>
                    <a:srgbClr val="FFC000"/>
                  </a:solidFill>
                </a:rPr>
                <a:t>   845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21,93%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651470" y="2534557"/>
            <a:ext cx="718639" cy="1046655"/>
            <a:chOff x="9646031" y="2822315"/>
            <a:chExt cx="620186" cy="926405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9951792" y="3442057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9646031" y="2865766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656656" y="2822315"/>
              <a:ext cx="607587" cy="681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Barat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srgbClr val="FFC000"/>
                  </a:solidFill>
                </a:rPr>
                <a:t>   1.403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144,00%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0877570" y="3443981"/>
            <a:ext cx="671979" cy="894933"/>
            <a:chOff x="10851947" y="3644376"/>
            <a:chExt cx="671979" cy="894933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11164588" y="4232646"/>
              <a:ext cx="0" cy="3066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10858827" y="3656355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0851947" y="3644376"/>
              <a:ext cx="6719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FF66"/>
                  </a:solidFill>
                </a:rPr>
                <a:t> </a:t>
              </a:r>
              <a:r>
                <a:rPr lang="id-ID" sz="1100" b="1" dirty="0">
                  <a:solidFill>
                    <a:srgbClr val="FFC000"/>
                  </a:solidFill>
                </a:rPr>
                <a:t> 1.541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27,36%</a:t>
              </a: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9780383" y="1512839"/>
            <a:ext cx="82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dirty="0">
                <a:solidFill>
                  <a:prstClr val="white"/>
                </a:solidFill>
              </a:rPr>
              <a:t>entitas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744989" y="1211328"/>
            <a:ext cx="23038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698.401  </a:t>
            </a:r>
          </a:p>
          <a:p>
            <a:pPr>
              <a:defRPr/>
            </a:pPr>
            <a:endParaRPr lang="en-ID" sz="800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750288" y="1039835"/>
            <a:ext cx="189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b="1" dirty="0">
                <a:solidFill>
                  <a:prstClr val="white"/>
                </a:solidFill>
              </a:rPr>
              <a:t>Total Keseluruhan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052340" y="5524070"/>
            <a:ext cx="3859720" cy="438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083820" y="5554979"/>
            <a:ext cx="3828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b="1" dirty="0">
                <a:solidFill>
                  <a:prstClr val="white"/>
                </a:solidFill>
              </a:rPr>
              <a:t>Domestik </a:t>
            </a:r>
            <a:r>
              <a:rPr lang="en-ID" b="1" dirty="0">
                <a:solidFill>
                  <a:prstClr val="white"/>
                </a:solidFill>
              </a:rPr>
              <a:t>   </a:t>
            </a:r>
            <a:r>
              <a:rPr lang="id-ID" b="1" dirty="0">
                <a:solidFill>
                  <a:prstClr val="white"/>
                </a:solidFill>
              </a:rPr>
              <a:t>: </a:t>
            </a:r>
            <a:r>
              <a:rPr lang="id-ID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694.500  </a:t>
            </a:r>
          </a:p>
          <a:p>
            <a:pPr>
              <a:defRPr/>
            </a:pPr>
            <a:r>
              <a:rPr lang="id-ID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</a:t>
            </a:r>
          </a:p>
          <a:p>
            <a:pPr>
              <a:defRPr/>
            </a:pPr>
            <a:endParaRPr lang="id-ID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endParaRPr lang="en-ID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endParaRPr lang="en-ID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endParaRPr lang="en-ID" b="1" dirty="0">
              <a:solidFill>
                <a:srgbClr val="FFFF00"/>
              </a:solidFill>
            </a:endParaRPr>
          </a:p>
          <a:p>
            <a:pPr>
              <a:defRPr/>
            </a:pPr>
            <a:endParaRPr lang="id-ID" b="1" dirty="0">
              <a:solidFill>
                <a:srgbClr val="FFFF00"/>
              </a:solidFill>
            </a:endParaRPr>
          </a:p>
          <a:p>
            <a:pPr>
              <a:defRPr/>
            </a:pPr>
            <a:endParaRPr lang="id-ID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id-ID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0199229" y="5566517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1600" dirty="0">
                <a:solidFill>
                  <a:prstClr val="white"/>
                </a:solidFill>
              </a:rPr>
              <a:t>entitas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8052340" y="6010688"/>
            <a:ext cx="3859720" cy="438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083820" y="6042398"/>
            <a:ext cx="382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b="1" dirty="0">
                <a:solidFill>
                  <a:prstClr val="white"/>
                </a:solidFill>
              </a:rPr>
              <a:t>Luar Negeri : </a:t>
            </a:r>
            <a:r>
              <a:rPr lang="en-ID" b="1" dirty="0">
                <a:solidFill>
                  <a:prstClr val="white"/>
                </a:solidFill>
              </a:rPr>
              <a:t>   </a:t>
            </a:r>
            <a:r>
              <a:rPr lang="id-ID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 3.901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0641067" y="1516939"/>
            <a:ext cx="155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ED7D31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r>
              <a:rPr lang="el-GR" dirty="0">
                <a:solidFill>
                  <a:srgbClr val="FFC000"/>
                </a:solidFill>
              </a:rPr>
              <a:t>Δ</a:t>
            </a:r>
            <a:r>
              <a:rPr lang="en-US" dirty="0">
                <a:solidFill>
                  <a:srgbClr val="FFC000"/>
                </a:solidFill>
              </a:rPr>
              <a:t>%: </a:t>
            </a:r>
            <a:r>
              <a:rPr lang="en-GB" dirty="0">
                <a:solidFill>
                  <a:srgbClr val="FFC000"/>
                </a:solidFill>
              </a:rPr>
              <a:t>20,80%</a:t>
            </a:r>
            <a:endParaRPr lang="id-ID" dirty="0">
              <a:solidFill>
                <a:srgbClr val="FFC000"/>
              </a:solidFill>
            </a:endParaRPr>
          </a:p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815826" y="6101891"/>
            <a:ext cx="162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1400" b="1" dirty="0">
                <a:solidFill>
                  <a:srgbClr val="FFC000"/>
                </a:solidFill>
              </a:rPr>
              <a:t>Δ</a:t>
            </a:r>
            <a:r>
              <a:rPr lang="en-US" sz="1400" b="1" dirty="0">
                <a:solidFill>
                  <a:srgbClr val="FFC000"/>
                </a:solidFill>
              </a:rPr>
              <a:t>%: 7,26%</a:t>
            </a:r>
          </a:p>
          <a:p>
            <a:pPr>
              <a:defRPr/>
            </a:pP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815826" y="5589555"/>
            <a:ext cx="162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ED7D31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r>
              <a:rPr lang="el-GR" sz="1400" dirty="0">
                <a:solidFill>
                  <a:srgbClr val="FFC000"/>
                </a:solidFill>
              </a:rPr>
              <a:t>Δ</a:t>
            </a:r>
            <a:r>
              <a:rPr lang="en-US" sz="1400" dirty="0">
                <a:solidFill>
                  <a:srgbClr val="FFC000"/>
                </a:solidFill>
              </a:rPr>
              <a:t>%: </a:t>
            </a:r>
            <a:r>
              <a:rPr lang="en-GB" sz="1400" dirty="0">
                <a:solidFill>
                  <a:srgbClr val="FFC000"/>
                </a:solidFill>
              </a:rPr>
              <a:t>20,88%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-148402" y="6309297"/>
            <a:ext cx="21552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prstClr val="black"/>
                </a:solidFill>
              </a:rPr>
              <a:t>Ket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l-GR" sz="1200" b="1" dirty="0">
                <a:solidFill>
                  <a:prstClr val="black"/>
                </a:solidFill>
              </a:rPr>
              <a:t>Δ</a:t>
            </a:r>
            <a:r>
              <a:rPr lang="en-US" sz="1200" b="1" dirty="0">
                <a:solidFill>
                  <a:prstClr val="black"/>
                </a:solidFill>
              </a:rPr>
              <a:t>%</a:t>
            </a:r>
            <a:r>
              <a:rPr lang="en-US" sz="1200" b="1" i="1" dirty="0">
                <a:solidFill>
                  <a:prstClr val="black"/>
                </a:solidFill>
              </a:rPr>
              <a:t> (year on year)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0198149" y="6071114"/>
            <a:ext cx="88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sz="1600" dirty="0">
                <a:solidFill>
                  <a:prstClr val="white"/>
                </a:solidFill>
              </a:rPr>
              <a:t>entitas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-10160" y="6611481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</a:t>
            </a:r>
            <a:r>
              <a:rPr lang="en-US" sz="1200" b="1" dirty="0">
                <a:solidFill>
                  <a:prstClr val="black"/>
                </a:solidFill>
              </a:rPr>
              <a:t>31 </a:t>
            </a:r>
            <a:r>
              <a:rPr lang="en-US" sz="1200" b="1" dirty="0" err="1">
                <a:solidFill>
                  <a:prstClr val="black"/>
                </a:solidFill>
              </a:rPr>
              <a:t>Oktober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it-IT" sz="1200" b="1" dirty="0">
                <a:solidFill>
                  <a:prstClr val="black"/>
                </a:solidFill>
              </a:rPr>
              <a:t>020</a:t>
            </a:r>
            <a:endParaRPr lang="it-IT" sz="1200" b="1" dirty="0">
              <a:solidFill>
                <a:prstClr val="black"/>
              </a:solidFill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5002609" y="5335852"/>
            <a:ext cx="704039" cy="1200638"/>
            <a:chOff x="5002609" y="5587947"/>
            <a:chExt cx="704039" cy="1200638"/>
          </a:xfrm>
        </p:grpSpPr>
        <p:cxnSp>
          <p:nvCxnSpPr>
            <p:cNvPr id="154" name="Straight Connector 153"/>
            <p:cNvCxnSpPr>
              <a:endCxn id="155" idx="0"/>
            </p:cNvCxnSpPr>
            <p:nvPr/>
          </p:nvCxnSpPr>
          <p:spPr>
            <a:xfrm flipH="1">
              <a:off x="5362373" y="5587947"/>
              <a:ext cx="3882" cy="5804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5052280" y="6168399"/>
              <a:ext cx="620186" cy="6201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002609" y="6145905"/>
              <a:ext cx="70403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id-ID" sz="1100" dirty="0">
                  <a:solidFill>
                    <a:prstClr val="white"/>
                  </a:solidFill>
                </a:rPr>
                <a:t>Bali</a:t>
              </a:r>
            </a:p>
            <a:p>
              <a:pPr algn="ctr">
                <a:defRPr/>
              </a:pPr>
              <a:r>
                <a:rPr lang="en-ID" sz="1100" b="1" dirty="0">
                  <a:solidFill>
                    <a:srgbClr val="FFC000"/>
                  </a:solidFill>
                </a:rPr>
                <a:t>   9.148  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23,79%</a:t>
              </a: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4558218" y="187310"/>
            <a:ext cx="7633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sz="2800" b="1" dirty="0"/>
              <a:t>SEBARAN </a:t>
            </a:r>
            <a:r>
              <a:rPr lang="id-ID" sz="2800" b="1" dirty="0"/>
              <a:t>AKUMULASI REKENING LENDE</a:t>
            </a:r>
            <a:r>
              <a:rPr lang="en-ID" sz="2800" b="1" dirty="0"/>
              <a:t>R</a:t>
            </a:r>
            <a:endParaRPr lang="id-ID" sz="2800" b="1" dirty="0"/>
          </a:p>
        </p:txBody>
      </p:sp>
      <p:sp>
        <p:nvSpPr>
          <p:cNvPr id="160" name="Rectangle 159"/>
          <p:cNvSpPr/>
          <p:nvPr/>
        </p:nvSpPr>
        <p:spPr>
          <a:xfrm>
            <a:off x="1950760" y="6599730"/>
            <a:ext cx="9433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Ket</a:t>
            </a:r>
            <a:r>
              <a:rPr lang="en-ID" sz="1100" dirty="0">
                <a:solidFill>
                  <a:srgbClr val="F5F5F5"/>
                </a:solidFill>
              </a:rPr>
              <a:t>: Data </a:t>
            </a:r>
            <a:r>
              <a:rPr lang="en-ID" sz="1100" dirty="0" err="1">
                <a:solidFill>
                  <a:srgbClr val="F5F5F5"/>
                </a:solidFill>
              </a:rPr>
              <a:t>akumulasi</a:t>
            </a:r>
            <a:r>
              <a:rPr lang="en-ID" sz="1100" dirty="0">
                <a:solidFill>
                  <a:srgbClr val="F5F5F5"/>
                </a:solidFill>
              </a:rPr>
              <a:t> total </a:t>
            </a:r>
            <a:r>
              <a:rPr lang="en-ID" sz="1100" dirty="0" err="1">
                <a:solidFill>
                  <a:srgbClr val="F5F5F5"/>
                </a:solidFill>
              </a:rPr>
              <a:t>seluruh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penyelenggara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fintech</a:t>
            </a:r>
            <a:r>
              <a:rPr lang="en-ID" sz="1100" dirty="0">
                <a:solidFill>
                  <a:srgbClr val="F5F5F5"/>
                </a:solidFill>
              </a:rPr>
              <a:t> lending </a:t>
            </a:r>
            <a:r>
              <a:rPr lang="en-ID" sz="1100" dirty="0" err="1">
                <a:solidFill>
                  <a:srgbClr val="F5F5F5"/>
                </a:solidFill>
              </a:rPr>
              <a:t>sejak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didirikan</a:t>
            </a:r>
            <a:r>
              <a:rPr lang="en-ID" sz="1100" dirty="0">
                <a:solidFill>
                  <a:srgbClr val="F5F5F5"/>
                </a:solidFill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73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1252" b="18811"/>
          <a:stretch>
            <a:fillRect/>
          </a:stretch>
        </p:blipFill>
        <p:spPr>
          <a:xfrm>
            <a:off x="-8903" y="1182132"/>
            <a:ext cx="12192000" cy="591312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677545" y="1002878"/>
            <a:ext cx="11839575" cy="5464848"/>
          </a:xfrm>
        </p:spPr>
        <p:txBody>
          <a:bodyPr numCol="2"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Pasar Dana </a:t>
            </a:r>
            <a:r>
              <a:rPr lang="en-US" sz="1700" b="1" dirty="0" err="1">
                <a:solidFill>
                  <a:srgbClr val="E7FF01"/>
                </a:solidFill>
              </a:rPr>
              <a:t>Pinjaman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Danamas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Investree</a:t>
            </a:r>
            <a:r>
              <a:rPr lang="en-US" sz="1700" b="1" dirty="0">
                <a:solidFill>
                  <a:srgbClr val="E7FF01"/>
                </a:solidFill>
              </a:rPr>
              <a:t> Radhika Jaya (</a:t>
            </a:r>
            <a:r>
              <a:rPr lang="en-US" sz="1700" b="1" dirty="0" err="1">
                <a:solidFill>
                  <a:srgbClr val="E7FF01"/>
                </a:solidFill>
              </a:rPr>
              <a:t>Investree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Amartha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Mikro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Fintek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amartha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Indo Fin Tek (DOMPET </a:t>
            </a:r>
            <a:r>
              <a:rPr lang="en-US" sz="1700" b="1" dirty="0" err="1">
                <a:solidFill>
                  <a:srgbClr val="E7FF01"/>
                </a:solidFill>
              </a:rPr>
              <a:t>Kilat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Creative Mobile Adventure (KIMO)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Toko</a:t>
            </a:r>
            <a:r>
              <a:rPr lang="en-US" sz="1700" b="1" dirty="0">
                <a:solidFill>
                  <a:srgbClr val="E7FF01"/>
                </a:solidFill>
              </a:rPr>
              <a:t> Modal Mitra Usaha (TOKO MODAL)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Digital Alpha Indonesia (</a:t>
            </a:r>
            <a:r>
              <a:rPr lang="en-US" sz="1700" b="1" dirty="0" err="1">
                <a:solidFill>
                  <a:srgbClr val="E7FF01"/>
                </a:solidFill>
              </a:rPr>
              <a:t>UangTeman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Mitrausaha</a:t>
            </a:r>
            <a:r>
              <a:rPr lang="en-US" sz="1700" b="1" dirty="0">
                <a:solidFill>
                  <a:srgbClr val="E7FF01"/>
                </a:solidFill>
              </a:rPr>
              <a:t> Indonesia </a:t>
            </a:r>
            <a:r>
              <a:rPr lang="en-US" sz="1700" b="1" dirty="0" err="1">
                <a:solidFill>
                  <a:srgbClr val="E7FF01"/>
                </a:solidFill>
              </a:rPr>
              <a:t>Grup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modalku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Pendanaan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Teknologi</a:t>
            </a:r>
            <a:r>
              <a:rPr lang="en-US" sz="1700" b="1" dirty="0">
                <a:solidFill>
                  <a:srgbClr val="E7FF01"/>
                </a:solidFill>
              </a:rPr>
              <a:t> Nusa (KTA KILAT)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id-ID" sz="1700" b="1" dirty="0">
                <a:solidFill>
                  <a:srgbClr val="E7FF01"/>
                </a:solidFill>
              </a:rPr>
              <a:t>PT Kredit Pintar Indonesia (Kredit Pintar)</a:t>
            </a:r>
            <a:endParaRPr lang="en-ID" sz="1700" b="1" dirty="0">
              <a:solidFill>
                <a:srgbClr val="E7FF0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Astra </a:t>
            </a:r>
            <a:r>
              <a:rPr lang="en-US" sz="1700" b="1" dirty="0" err="1">
                <a:solidFill>
                  <a:srgbClr val="E7FF01"/>
                </a:solidFill>
              </a:rPr>
              <a:t>Welab</a:t>
            </a:r>
            <a:r>
              <a:rPr lang="en-US" sz="1700" b="1" dirty="0">
                <a:solidFill>
                  <a:srgbClr val="E7FF01"/>
                </a:solidFill>
              </a:rPr>
              <a:t> Digital Arta (</a:t>
            </a:r>
            <a:r>
              <a:rPr lang="en-US" sz="1700" b="1" dirty="0" err="1">
                <a:solidFill>
                  <a:srgbClr val="E7FF01"/>
                </a:solidFill>
              </a:rPr>
              <a:t>Maucash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Oriente</a:t>
            </a:r>
            <a:r>
              <a:rPr lang="en-US" sz="1700" b="1" dirty="0">
                <a:solidFill>
                  <a:srgbClr val="E7FF01"/>
                </a:solidFill>
              </a:rPr>
              <a:t> Mas Sejahtera (</a:t>
            </a:r>
            <a:r>
              <a:rPr lang="en-US" sz="1700" b="1" dirty="0" err="1">
                <a:solidFill>
                  <a:srgbClr val="E7FF01"/>
                </a:solidFill>
              </a:rPr>
              <a:t>Finmas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Aman </a:t>
            </a:r>
            <a:r>
              <a:rPr lang="en-US" sz="1700" b="1" dirty="0" err="1">
                <a:solidFill>
                  <a:srgbClr val="E7FF01"/>
                </a:solidFill>
              </a:rPr>
              <a:t>Cermat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Cepat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KlikACC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Akseleran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Keuangan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Inklusif</a:t>
            </a:r>
            <a:r>
              <a:rPr lang="en-US" sz="1700" b="1" dirty="0">
                <a:solidFill>
                  <a:srgbClr val="E7FF01"/>
                </a:solidFill>
              </a:rPr>
              <a:t> Indonesia (</a:t>
            </a:r>
            <a:r>
              <a:rPr lang="en-US" sz="1700" b="1" dirty="0" err="1">
                <a:solidFill>
                  <a:srgbClr val="E7FF01"/>
                </a:solidFill>
              </a:rPr>
              <a:t>Akseleran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Ammana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Fintek</a:t>
            </a:r>
            <a:r>
              <a:rPr lang="en-US" sz="1700" b="1" dirty="0">
                <a:solidFill>
                  <a:srgbClr val="E7FF01"/>
                </a:solidFill>
              </a:rPr>
              <a:t> Syariah (</a:t>
            </a:r>
            <a:r>
              <a:rPr lang="en-US" sz="1700" b="1" dirty="0" err="1">
                <a:solidFill>
                  <a:srgbClr val="E7FF01"/>
                </a:solidFill>
              </a:rPr>
              <a:t>ammana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id-ID" sz="1700" b="1" dirty="0">
                <a:solidFill>
                  <a:srgbClr val="E7FF01"/>
                </a:solidFill>
              </a:rPr>
              <a:t>PT Dana Pinjaman Inklusif (</a:t>
            </a:r>
            <a:r>
              <a:rPr lang="id-ID" sz="1700" b="1" dirty="0" err="1">
                <a:solidFill>
                  <a:srgbClr val="E7FF01"/>
                </a:solidFill>
              </a:rPr>
              <a:t>PinjamanGo</a:t>
            </a:r>
            <a:r>
              <a:rPr lang="id-ID" sz="1700" b="1" dirty="0">
                <a:solidFill>
                  <a:srgbClr val="E7FF01"/>
                </a:solidFill>
              </a:rPr>
              <a:t>)</a:t>
            </a:r>
            <a:endParaRPr lang="en-US" sz="1700" b="1" dirty="0">
              <a:solidFill>
                <a:srgbClr val="E7FF0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Lunaria </a:t>
            </a:r>
            <a:r>
              <a:rPr lang="en-US" sz="1700" b="1" dirty="0" err="1">
                <a:solidFill>
                  <a:srgbClr val="E7FF01"/>
                </a:solidFill>
              </a:rPr>
              <a:t>Annua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Teknologi</a:t>
            </a:r>
            <a:r>
              <a:rPr lang="en-US" sz="1700" b="1" dirty="0">
                <a:solidFill>
                  <a:srgbClr val="E7FF01"/>
                </a:solidFill>
              </a:rPr>
              <a:t> (KoinP2P)</a:t>
            </a:r>
            <a:endParaRPr lang="en-US" sz="1700" b="1" dirty="0">
              <a:solidFill>
                <a:srgbClr val="E7FF0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endParaRPr lang="en-US" sz="1700" b="1" dirty="0">
              <a:solidFill>
                <a:srgbClr val="E7FF0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  PT </a:t>
            </a:r>
            <a:r>
              <a:rPr lang="en-US" sz="1700" b="1" dirty="0" err="1">
                <a:solidFill>
                  <a:srgbClr val="E7FF01"/>
                </a:solidFill>
              </a:rPr>
              <a:t>Pohon</a:t>
            </a:r>
            <a:r>
              <a:rPr lang="en-US" sz="1700" b="1" dirty="0">
                <a:solidFill>
                  <a:srgbClr val="E7FF01"/>
                </a:solidFill>
              </a:rPr>
              <a:t> Dana Indonesia (</a:t>
            </a:r>
            <a:r>
              <a:rPr lang="en-US" sz="1700" b="1" dirty="0" err="1">
                <a:solidFill>
                  <a:srgbClr val="E7FF01"/>
                </a:solidFill>
              </a:rPr>
              <a:t>pohondana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Mekar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Investama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Sampoerna</a:t>
            </a:r>
            <a:r>
              <a:rPr lang="en-US" sz="1700" b="1" dirty="0">
                <a:solidFill>
                  <a:srgbClr val="E7FF01"/>
                </a:solidFill>
              </a:rPr>
              <a:t> (MEKAR)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Pembiayaan</a:t>
            </a:r>
            <a:r>
              <a:rPr lang="en-US" sz="1700" b="1" dirty="0">
                <a:solidFill>
                  <a:srgbClr val="E7FF01"/>
                </a:solidFill>
              </a:rPr>
              <a:t> Digital Indonesia (</a:t>
            </a:r>
            <a:r>
              <a:rPr lang="en-US" sz="1700" b="1" dirty="0" err="1">
                <a:solidFill>
                  <a:srgbClr val="E7FF01"/>
                </a:solidFill>
              </a:rPr>
              <a:t>Adakami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Esta</a:t>
            </a:r>
            <a:r>
              <a:rPr lang="en-US" sz="1700" b="1" dirty="0">
                <a:solidFill>
                  <a:srgbClr val="E7FF01"/>
                </a:solidFill>
              </a:rPr>
              <a:t> Kapital </a:t>
            </a:r>
            <a:r>
              <a:rPr lang="en-US" sz="1700" b="1" dirty="0" err="1">
                <a:solidFill>
                  <a:srgbClr val="E7FF01"/>
                </a:solidFill>
              </a:rPr>
              <a:t>Fintek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Esta</a:t>
            </a:r>
            <a:r>
              <a:rPr lang="en-US" sz="1700" b="1" dirty="0">
                <a:solidFill>
                  <a:srgbClr val="E7FF01"/>
                </a:solidFill>
              </a:rPr>
              <a:t> Kapital)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Tri Digi Fin (KREDITPRO)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Fintegra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Homido</a:t>
            </a:r>
            <a:r>
              <a:rPr lang="en-US" sz="1700" b="1" dirty="0">
                <a:solidFill>
                  <a:srgbClr val="E7FF01"/>
                </a:solidFill>
              </a:rPr>
              <a:t> Indonesia (FINTAG)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Kredit</a:t>
            </a:r>
            <a:r>
              <a:rPr lang="en-US" sz="1700" b="1" dirty="0">
                <a:solidFill>
                  <a:srgbClr val="E7FF01"/>
                </a:solidFill>
              </a:rPr>
              <a:t> Utama Fintech Indonesia (RUPIAH CEPAT)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Mediator </a:t>
            </a:r>
            <a:r>
              <a:rPr lang="en-US" sz="1700" b="1" dirty="0" err="1">
                <a:solidFill>
                  <a:srgbClr val="E7FF01"/>
                </a:solidFill>
              </a:rPr>
              <a:t>Komunitas</a:t>
            </a:r>
            <a:r>
              <a:rPr lang="en-US" sz="1700" b="1" dirty="0">
                <a:solidFill>
                  <a:srgbClr val="E7FF01"/>
                </a:solidFill>
              </a:rPr>
              <a:t> Indonesia (CROWDO)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Artha</a:t>
            </a:r>
            <a:r>
              <a:rPr lang="en-US" sz="1700" b="1" dirty="0">
                <a:solidFill>
                  <a:srgbClr val="E7FF01"/>
                </a:solidFill>
              </a:rPr>
              <a:t> Dana </a:t>
            </a:r>
            <a:r>
              <a:rPr lang="en-US" sz="1700" b="1" dirty="0" err="1">
                <a:solidFill>
                  <a:srgbClr val="E7FF01"/>
                </a:solidFill>
              </a:rPr>
              <a:t>Teknologi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Indodana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Julo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Teknologi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Finansial</a:t>
            </a:r>
            <a:r>
              <a:rPr lang="en-US" sz="1700" b="1" dirty="0">
                <a:solidFill>
                  <a:srgbClr val="E7FF01"/>
                </a:solidFill>
              </a:rPr>
              <a:t> (JULO)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Progo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Puncak</a:t>
            </a:r>
            <a:r>
              <a:rPr lang="en-US" sz="1700" b="1" dirty="0">
                <a:solidFill>
                  <a:srgbClr val="E7FF01"/>
                </a:solidFill>
              </a:rPr>
              <a:t> Group (</a:t>
            </a:r>
            <a:r>
              <a:rPr lang="en-US" sz="1700" b="1" dirty="0" err="1">
                <a:solidFill>
                  <a:srgbClr val="E7FF01"/>
                </a:solidFill>
              </a:rPr>
              <a:t>Pinjamwinwin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Layanan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Keuangan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Berbagi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DanaRupiah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Indonusa</a:t>
            </a:r>
            <a:r>
              <a:rPr lang="en-US" sz="1700" b="1" dirty="0">
                <a:solidFill>
                  <a:srgbClr val="E7FF01"/>
                </a:solidFill>
              </a:rPr>
              <a:t> Bara Sejahtera (</a:t>
            </a:r>
            <a:r>
              <a:rPr lang="en-US" sz="1700" b="1" dirty="0" err="1">
                <a:solidFill>
                  <a:srgbClr val="E7FF01"/>
                </a:solidFill>
              </a:rPr>
              <a:t>Taralite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Finansial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Integrasi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Teknologi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Pinjam</a:t>
            </a:r>
            <a:r>
              <a:rPr lang="en-US" sz="1700" b="1" dirty="0">
                <a:solidFill>
                  <a:srgbClr val="E7FF01"/>
                </a:solidFill>
              </a:rPr>
              <a:t> Modal)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Alami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Fintek</a:t>
            </a:r>
            <a:r>
              <a:rPr lang="en-US" sz="1700" b="1" dirty="0">
                <a:solidFill>
                  <a:srgbClr val="E7FF01"/>
                </a:solidFill>
              </a:rPr>
              <a:t> Sharia (ALAMI)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Simplefi</a:t>
            </a:r>
            <a:r>
              <a:rPr lang="en-US" sz="1700" b="1" dirty="0">
                <a:solidFill>
                  <a:srgbClr val="E7FF01"/>
                </a:solidFill>
              </a:rPr>
              <a:t> </a:t>
            </a:r>
            <a:r>
              <a:rPr lang="en-US" sz="1700" b="1" dirty="0" err="1">
                <a:solidFill>
                  <a:srgbClr val="E7FF01"/>
                </a:solidFill>
              </a:rPr>
              <a:t>Teknologi</a:t>
            </a:r>
            <a:r>
              <a:rPr lang="en-US" sz="1700" b="1" dirty="0">
                <a:solidFill>
                  <a:srgbClr val="E7FF01"/>
                </a:solidFill>
              </a:rPr>
              <a:t> Indonesia (</a:t>
            </a:r>
            <a:r>
              <a:rPr lang="en-US" sz="1700" b="1" dirty="0" err="1">
                <a:solidFill>
                  <a:srgbClr val="E7FF01"/>
                </a:solidFill>
              </a:rPr>
              <a:t>AwanTunai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  <a:endParaRPr lang="sv-SE" sz="1700" b="1" dirty="0">
              <a:solidFill>
                <a:srgbClr val="E7FF0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162" y="156746"/>
            <a:ext cx="675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 FINTECH TERDAFTAR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BERIZIN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10614023" y="6217819"/>
            <a:ext cx="952056" cy="671933"/>
          </a:xfrm>
          <a:prstGeom prst="round2SameRect">
            <a:avLst/>
          </a:prstGeom>
          <a:solidFill>
            <a:srgbClr val="94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9390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44344" y="6219270"/>
            <a:ext cx="952056" cy="677108"/>
            <a:chOff x="11169850" y="6187039"/>
            <a:chExt cx="952056" cy="677108"/>
          </a:xfrm>
        </p:grpSpPr>
        <p:sp>
          <p:nvSpPr>
            <p:cNvPr id="25" name="TextBox 24"/>
            <p:cNvSpPr txBox="1"/>
            <p:nvPr/>
          </p:nvSpPr>
          <p:spPr>
            <a:xfrm>
              <a:off x="11169850" y="6187039"/>
              <a:ext cx="9520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Keterangan</a:t>
              </a: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Berizin</a:t>
              </a:r>
              <a:endPara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E7FF0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Terdaftar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252835" y="6477102"/>
              <a:ext cx="80010" cy="115464"/>
            </a:xfrm>
            <a:prstGeom prst="rect">
              <a:avLst/>
            </a:prstGeom>
            <a:solidFill>
              <a:srgbClr val="E7FF01"/>
            </a:solidFill>
            <a:ln>
              <a:solidFill>
                <a:srgbClr val="E7F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52835" y="6661768"/>
              <a:ext cx="80010" cy="115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11575" y="6606981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Per </a:t>
            </a:r>
            <a:r>
              <a:rPr lang="it-IT" sz="1200" b="1" dirty="0" smtClean="0">
                <a:solidFill>
                  <a:prstClr val="black"/>
                </a:solidFill>
                <a:latin typeface="Calibri"/>
              </a:rPr>
              <a:t>31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Oktober 2020</a:t>
            </a:r>
          </a:p>
        </p:txBody>
      </p:sp>
    </p:spTree>
    <p:extLst>
      <p:ext uri="{BB962C8B-B14F-4D97-AF65-F5344CB8AC3E}">
        <p14:creationId xmlns:p14="http://schemas.microsoft.com/office/powerpoint/2010/main" val="9485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1252" b="18811"/>
          <a:stretch>
            <a:fillRect/>
          </a:stretch>
        </p:blipFill>
        <p:spPr>
          <a:xfrm>
            <a:off x="-8903" y="1182132"/>
            <a:ext cx="12192000" cy="5913121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>
            <a:off x="10614023" y="6217819"/>
            <a:ext cx="952056" cy="671933"/>
          </a:xfrm>
          <a:prstGeom prst="round2SameRect">
            <a:avLst/>
          </a:prstGeom>
          <a:solidFill>
            <a:srgbClr val="94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9390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44344" y="6219270"/>
            <a:ext cx="952056" cy="677108"/>
            <a:chOff x="11169850" y="6187039"/>
            <a:chExt cx="952056" cy="677108"/>
          </a:xfrm>
        </p:grpSpPr>
        <p:sp>
          <p:nvSpPr>
            <p:cNvPr id="25" name="TextBox 24"/>
            <p:cNvSpPr txBox="1"/>
            <p:nvPr/>
          </p:nvSpPr>
          <p:spPr>
            <a:xfrm>
              <a:off x="11169850" y="6187039"/>
              <a:ext cx="9520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Keterangan</a:t>
              </a: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Berizin</a:t>
              </a:r>
              <a:endPara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E7FF0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Terdaftar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252835" y="6477102"/>
              <a:ext cx="80010" cy="115464"/>
            </a:xfrm>
            <a:prstGeom prst="rect">
              <a:avLst/>
            </a:prstGeom>
            <a:solidFill>
              <a:srgbClr val="E7FF01"/>
            </a:solidFill>
            <a:ln>
              <a:solidFill>
                <a:srgbClr val="E7F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52835" y="6661768"/>
              <a:ext cx="80010" cy="115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597853" y="1029063"/>
            <a:ext cx="11837987" cy="5392737"/>
          </a:xfrm>
        </p:spPr>
        <p:txBody>
          <a:bodyPr numCol="2"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it-IT" sz="1700" b="1" dirty="0">
                <a:solidFill>
                  <a:srgbClr val="E7FF01"/>
                </a:solidFill>
              </a:rPr>
              <a:t>PT Dana Kini Indonesia (Danakini)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b="1" dirty="0" smtClean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Abadi</a:t>
            </a:r>
            <a:r>
              <a:rPr lang="en-US" sz="1700" b="1" dirty="0">
                <a:solidFill>
                  <a:srgbClr val="E7FF01"/>
                </a:solidFill>
              </a:rPr>
              <a:t> Sejahtera </a:t>
            </a:r>
            <a:r>
              <a:rPr lang="en-US" sz="1700" b="1" dirty="0" err="1">
                <a:solidFill>
                  <a:srgbClr val="E7FF01"/>
                </a:solidFill>
              </a:rPr>
              <a:t>Finansindo</a:t>
            </a:r>
            <a:r>
              <a:rPr lang="en-US" sz="1700" b="1" dirty="0">
                <a:solidFill>
                  <a:srgbClr val="E7FF01"/>
                </a:solidFill>
              </a:rPr>
              <a:t> (</a:t>
            </a:r>
            <a:r>
              <a:rPr lang="en-US" sz="1700" b="1" dirty="0" err="1">
                <a:solidFill>
                  <a:srgbClr val="E7FF01"/>
                </a:solidFill>
              </a:rPr>
              <a:t>Singa</a:t>
            </a:r>
            <a:r>
              <a:rPr lang="en-US" sz="1700" b="1" dirty="0">
                <a:solidFill>
                  <a:srgbClr val="E7FF0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b="1" dirty="0">
                <a:solidFill>
                  <a:srgbClr val="E7FF01"/>
                </a:solidFill>
              </a:rPr>
              <a:t>PT </a:t>
            </a:r>
            <a:r>
              <a:rPr lang="en-US" sz="1700" b="1" dirty="0" err="1">
                <a:solidFill>
                  <a:srgbClr val="E7FF01"/>
                </a:solidFill>
              </a:rPr>
              <a:t>Intekno</a:t>
            </a:r>
            <a:r>
              <a:rPr lang="en-US" sz="1700" b="1" dirty="0">
                <a:solidFill>
                  <a:srgbClr val="E7FF01"/>
                </a:solidFill>
              </a:rPr>
              <a:t> Raya (DANA MERDEKA)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Sol </a:t>
            </a:r>
            <a:r>
              <a:rPr lang="en-US" sz="1700" dirty="0" err="1">
                <a:solidFill>
                  <a:schemeClr val="bg1"/>
                </a:solidFill>
              </a:rPr>
              <a:t>Mitra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Fintec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Invoila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Digital </a:t>
            </a:r>
            <a:r>
              <a:rPr lang="en-US" sz="1700" dirty="0" err="1">
                <a:solidFill>
                  <a:schemeClr val="bg1"/>
                </a:solidFill>
              </a:rPr>
              <a:t>Tunai</a:t>
            </a:r>
            <a:r>
              <a:rPr lang="en-US" sz="1700" dirty="0">
                <a:solidFill>
                  <a:schemeClr val="bg1"/>
                </a:solidFill>
              </a:rPr>
              <a:t> Kita (</a:t>
            </a:r>
            <a:r>
              <a:rPr lang="en-US" sz="1700" dirty="0" err="1">
                <a:solidFill>
                  <a:schemeClr val="bg1"/>
                </a:solidFill>
              </a:rPr>
              <a:t>TunaiKita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iGrow</a:t>
            </a:r>
            <a:r>
              <a:rPr lang="en-US" sz="1700" dirty="0">
                <a:solidFill>
                  <a:schemeClr val="bg1"/>
                </a:solidFill>
              </a:rPr>
              <a:t> Resources Indonesia (</a:t>
            </a:r>
            <a:r>
              <a:rPr lang="en-US" sz="1700" dirty="0" err="1">
                <a:solidFill>
                  <a:schemeClr val="bg1"/>
                </a:solidFill>
              </a:rPr>
              <a:t>iGrow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Cicil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Solusi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Mitra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Cicil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sv-SE" sz="1700" dirty="0" smtClean="0">
                <a:solidFill>
                  <a:schemeClr val="bg1"/>
                </a:solidFill>
              </a:rPr>
              <a:t>PT </a:t>
            </a:r>
            <a:r>
              <a:rPr lang="sv-SE" sz="1700" dirty="0">
                <a:solidFill>
                  <a:schemeClr val="bg1"/>
                </a:solidFill>
              </a:rPr>
              <a:t>Kas Wagon Indonesia (cashwagon) 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sv-SE" sz="1700" dirty="0">
                <a:solidFill>
                  <a:schemeClr val="bg1"/>
                </a:solidFill>
              </a:rPr>
              <a:t>PT Gradana Teknoruci Indonesia (GRADANA)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sv-SE" sz="1700" dirty="0">
                <a:solidFill>
                  <a:schemeClr val="bg1"/>
                </a:solidFill>
              </a:rPr>
              <a:t>PT Mapan Global Reksa (Dana Mapan)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sv-SE" sz="1700" dirty="0">
                <a:solidFill>
                  <a:schemeClr val="bg1"/>
                </a:solidFill>
              </a:rPr>
              <a:t>PT Aktivaku Investama Teknologi (Aktivaku)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FinAccel</a:t>
            </a:r>
            <a:r>
              <a:rPr lang="en-US" sz="1700" dirty="0">
                <a:solidFill>
                  <a:schemeClr val="bg1"/>
                </a:solidFill>
              </a:rPr>
              <a:t> Digital Indonesia (</a:t>
            </a:r>
            <a:r>
              <a:rPr lang="en-US" sz="1700" dirty="0" err="1">
                <a:solidFill>
                  <a:schemeClr val="bg1"/>
                </a:solidFill>
              </a:rPr>
              <a:t>KrediFazz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Perlu</a:t>
            </a:r>
            <a:r>
              <a:rPr lang="en-US" sz="1700" dirty="0">
                <a:solidFill>
                  <a:schemeClr val="bg1"/>
                </a:solidFill>
              </a:rPr>
              <a:t> Fintech Indonesia (</a:t>
            </a:r>
            <a:r>
              <a:rPr lang="en-US" sz="1700" dirty="0" err="1">
                <a:solidFill>
                  <a:schemeClr val="bg1"/>
                </a:solidFill>
              </a:rPr>
              <a:t>iTernak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Fintek</a:t>
            </a:r>
            <a:r>
              <a:rPr lang="en-US" sz="1700" dirty="0">
                <a:solidFill>
                  <a:schemeClr val="bg1"/>
                </a:solidFill>
              </a:rPr>
              <a:t> Digital Indonesia (</a:t>
            </a:r>
            <a:r>
              <a:rPr lang="en-US" sz="1700" dirty="0" err="1">
                <a:solidFill>
                  <a:schemeClr val="bg1"/>
                </a:solidFill>
              </a:rPr>
              <a:t>Kredito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Crowde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Membangun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Bangsa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Crowde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Kredit</a:t>
            </a:r>
            <a:r>
              <a:rPr lang="en-US" sz="1700" dirty="0">
                <a:solidFill>
                  <a:schemeClr val="bg1"/>
                </a:solidFill>
              </a:rPr>
              <a:t> Plus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(PINJAM GAMPANG)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Tani</a:t>
            </a:r>
            <a:r>
              <a:rPr lang="en-US" sz="1700" dirty="0">
                <a:solidFill>
                  <a:schemeClr val="bg1"/>
                </a:solidFill>
              </a:rPr>
              <a:t> Fund </a:t>
            </a:r>
            <a:r>
              <a:rPr lang="en-US" sz="1700" dirty="0" err="1">
                <a:solidFill>
                  <a:schemeClr val="bg1"/>
                </a:solidFill>
              </a:rPr>
              <a:t>Madani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TaniFund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>
                <a:solidFill>
                  <a:schemeClr val="bg1"/>
                </a:solidFill>
              </a:rPr>
              <a:t>PT Bursa </a:t>
            </a:r>
            <a:r>
              <a:rPr lang="en-US" sz="1700" dirty="0" err="1">
                <a:solidFill>
                  <a:schemeClr val="bg1"/>
                </a:solidFill>
              </a:rPr>
              <a:t>Akselerasi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smtClean="0">
                <a:solidFill>
                  <a:schemeClr val="bg1"/>
                </a:solidFill>
              </a:rPr>
              <a:t>indofund.id)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Mulia </a:t>
            </a:r>
            <a:r>
              <a:rPr lang="en-US" sz="1700" dirty="0" err="1">
                <a:solidFill>
                  <a:schemeClr val="bg1"/>
                </a:solidFill>
              </a:rPr>
              <a:t>Inovasi</a:t>
            </a:r>
            <a:r>
              <a:rPr lang="en-US" sz="1700" dirty="0">
                <a:solidFill>
                  <a:schemeClr val="bg1"/>
                </a:solidFill>
              </a:rPr>
              <a:t> Digital (</a:t>
            </a:r>
            <a:r>
              <a:rPr lang="en-US" sz="1700" dirty="0" err="1" smtClean="0">
                <a:solidFill>
                  <a:schemeClr val="bg1"/>
                </a:solidFill>
              </a:rPr>
              <a:t>danaIN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Grha</a:t>
            </a:r>
            <a:r>
              <a:rPr lang="en-US" sz="1700" dirty="0">
                <a:solidFill>
                  <a:schemeClr val="bg1"/>
                </a:solidFill>
              </a:rPr>
              <a:t> Dana Bersama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smtClean="0">
                <a:solidFill>
                  <a:schemeClr val="bg1"/>
                </a:solidFill>
              </a:rPr>
              <a:t>AVANTEE)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Glotech</a:t>
            </a:r>
            <a:r>
              <a:rPr lang="en-US" sz="1700" dirty="0">
                <a:solidFill>
                  <a:schemeClr val="bg1"/>
                </a:solidFill>
              </a:rPr>
              <a:t> Prima Vista (</a:t>
            </a:r>
            <a:r>
              <a:rPr lang="en-US" sz="1700" dirty="0" smtClean="0">
                <a:solidFill>
                  <a:schemeClr val="bg1"/>
                </a:solidFill>
              </a:rPr>
              <a:t>do-It)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Digital Micro Indonesia (</a:t>
            </a:r>
            <a:r>
              <a:rPr lang="en-US" sz="1700" dirty="0" err="1" smtClean="0">
                <a:solidFill>
                  <a:schemeClr val="bg1"/>
                </a:solidFill>
              </a:rPr>
              <a:t>danabijak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Artha</a:t>
            </a:r>
            <a:r>
              <a:rPr lang="en-US" sz="1700" dirty="0">
                <a:solidFill>
                  <a:schemeClr val="bg1"/>
                </a:solidFill>
              </a:rPr>
              <a:t> Permata Makmur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 smtClean="0">
                <a:solidFill>
                  <a:schemeClr val="bg1"/>
                </a:solidFill>
              </a:rPr>
              <a:t>Cashcepat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Seva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Kreasi</a:t>
            </a:r>
            <a:r>
              <a:rPr lang="en-US" sz="1700" dirty="0">
                <a:solidFill>
                  <a:schemeClr val="bg1"/>
                </a:solidFill>
              </a:rPr>
              <a:t> Digital (</a:t>
            </a:r>
            <a:r>
              <a:rPr lang="en-US" sz="1700" dirty="0" err="1" smtClean="0">
                <a:solidFill>
                  <a:schemeClr val="bg1"/>
                </a:solidFill>
              </a:rPr>
              <a:t>DanaLaut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Dana </a:t>
            </a:r>
            <a:r>
              <a:rPr lang="en-US" sz="1700" dirty="0">
                <a:solidFill>
                  <a:schemeClr val="bg1"/>
                </a:solidFill>
              </a:rPr>
              <a:t>Syariah</a:t>
            </a:r>
            <a:r>
              <a:rPr lang="en-US" sz="1700" dirty="0">
                <a:solidFill>
                  <a:schemeClr val="bg1"/>
                </a:solidFill>
              </a:rPr>
              <a:t> Indonesia (DANA </a:t>
            </a:r>
            <a:r>
              <a:rPr lang="en-US" sz="1700" dirty="0" smtClean="0">
                <a:solidFill>
                  <a:schemeClr val="bg1"/>
                </a:solidFill>
              </a:rPr>
              <a:t>SYARIAH)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Solusi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Finansial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Inklusif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smtClean="0">
                <a:solidFill>
                  <a:schemeClr val="bg1"/>
                </a:solidFill>
              </a:rPr>
              <a:t>TELEFIN)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Modal Rakyat Indonesia (</a:t>
            </a:r>
            <a:r>
              <a:rPr lang="en-US" sz="1700" dirty="0" err="1" smtClean="0">
                <a:solidFill>
                  <a:schemeClr val="bg1"/>
                </a:solidFill>
              </a:rPr>
              <a:t>ModalRakyat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Kawan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Cicil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Utama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 smtClean="0">
                <a:solidFill>
                  <a:schemeClr val="bg1"/>
                </a:solidFill>
              </a:rPr>
              <a:t>KawanCicil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Satustop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Finansial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Solusi</a:t>
            </a:r>
            <a:r>
              <a:rPr lang="en-US" sz="1700" dirty="0">
                <a:solidFill>
                  <a:schemeClr val="bg1"/>
                </a:solidFill>
              </a:rPr>
              <a:t> (Sanders One Stop </a:t>
            </a:r>
            <a:r>
              <a:rPr lang="en-US" sz="1700" dirty="0" smtClean="0">
                <a:solidFill>
                  <a:schemeClr val="bg1"/>
                </a:solidFill>
              </a:rPr>
              <a:t>Solution)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Alfa Fintech Indonesia (</a:t>
            </a:r>
            <a:r>
              <a:rPr lang="en-US" sz="1700" dirty="0" smtClean="0">
                <a:solidFill>
                  <a:schemeClr val="bg1"/>
                </a:solidFill>
              </a:rPr>
              <a:t>KREDITCEPAT)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Uangme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Fintek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 smtClean="0">
                <a:solidFill>
                  <a:schemeClr val="bg1"/>
                </a:solidFill>
              </a:rPr>
              <a:t>UangMe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Stanford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 smtClean="0">
                <a:solidFill>
                  <a:schemeClr val="bg1"/>
                </a:solidFill>
              </a:rPr>
              <a:t>PinjamDuit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Kuaikuai</a:t>
            </a:r>
            <a:r>
              <a:rPr lang="en-US" sz="1700" dirty="0">
                <a:solidFill>
                  <a:schemeClr val="bg1"/>
                </a:solidFill>
              </a:rPr>
              <a:t> Tech Indonesia (</a:t>
            </a:r>
            <a:r>
              <a:rPr lang="en-US" sz="1700" dirty="0" err="1" smtClean="0">
                <a:solidFill>
                  <a:schemeClr val="bg1"/>
                </a:solidFill>
              </a:rPr>
              <a:t>PinjamYuk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4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575" y="6606981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31 Oktober 2020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162" y="156746"/>
            <a:ext cx="675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 FINTECH TERDAFTAR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BERIZIN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5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1252" b="18811"/>
          <a:stretch>
            <a:fillRect/>
          </a:stretch>
        </p:blipFill>
        <p:spPr>
          <a:xfrm>
            <a:off x="-8903" y="1182132"/>
            <a:ext cx="12192000" cy="5913121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>
            <a:off x="10614023" y="6217819"/>
            <a:ext cx="952056" cy="671933"/>
          </a:xfrm>
          <a:prstGeom prst="round2SameRect">
            <a:avLst/>
          </a:prstGeom>
          <a:solidFill>
            <a:srgbClr val="94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9390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44344" y="6219270"/>
            <a:ext cx="952056" cy="677108"/>
            <a:chOff x="11169850" y="6187039"/>
            <a:chExt cx="952056" cy="677108"/>
          </a:xfrm>
        </p:grpSpPr>
        <p:sp>
          <p:nvSpPr>
            <p:cNvPr id="25" name="TextBox 24"/>
            <p:cNvSpPr txBox="1"/>
            <p:nvPr/>
          </p:nvSpPr>
          <p:spPr>
            <a:xfrm>
              <a:off x="11169850" y="6187039"/>
              <a:ext cx="9520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Keterangan</a:t>
              </a: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Berizin</a:t>
              </a:r>
              <a:endPara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E7FF0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Terdaftar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252835" y="6477102"/>
              <a:ext cx="80010" cy="115464"/>
            </a:xfrm>
            <a:prstGeom prst="rect">
              <a:avLst/>
            </a:prstGeom>
            <a:solidFill>
              <a:srgbClr val="E7FF01"/>
            </a:solidFill>
            <a:ln>
              <a:solidFill>
                <a:srgbClr val="E7F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52835" y="6661768"/>
              <a:ext cx="80010" cy="115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602933" y="1027475"/>
            <a:ext cx="11837987" cy="5318125"/>
          </a:xfrm>
        </p:spPr>
        <p:txBody>
          <a:bodyPr numCol="2"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PT Indonesia </a:t>
            </a:r>
            <a:r>
              <a:rPr lang="en-US" sz="1700" dirty="0" err="1">
                <a:solidFill>
                  <a:schemeClr val="bg1"/>
                </a:solidFill>
              </a:rPr>
              <a:t>Fintopia</a:t>
            </a:r>
            <a:r>
              <a:rPr lang="en-US" sz="1700" dirty="0">
                <a:solidFill>
                  <a:schemeClr val="bg1"/>
                </a:solidFill>
              </a:rPr>
              <a:t> Technology (EASYCASH) </a:t>
            </a:r>
            <a:endParaRPr lang="en-US" sz="1700" dirty="0" smtClean="0">
              <a:solidFill>
                <a:schemeClr val="bg1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Finlink</a:t>
            </a:r>
            <a:r>
              <a:rPr lang="en-US" sz="1700" dirty="0">
                <a:solidFill>
                  <a:schemeClr val="bg1"/>
                </a:solidFill>
              </a:rPr>
              <a:t> Technology Indonesia (</a:t>
            </a:r>
            <a:r>
              <a:rPr lang="en-US" sz="1700" dirty="0" err="1">
                <a:solidFill>
                  <a:schemeClr val="bg1"/>
                </a:solidFill>
              </a:rPr>
              <a:t>RupiahOne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  PT Inclusive Finance Group (DANACITA)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Pasar Dana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DANAdidik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Trust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Finansial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TrustIQ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Adiwisista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Finansial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(Danai.id)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Pinduit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Pintek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Dana </a:t>
            </a:r>
            <a:r>
              <a:rPr lang="en-US" sz="1700" dirty="0" err="1">
                <a:solidFill>
                  <a:schemeClr val="bg1"/>
                </a:solidFill>
              </a:rPr>
              <a:t>Aguna</a:t>
            </a:r>
            <a:r>
              <a:rPr lang="en-US" sz="1700" dirty="0">
                <a:solidFill>
                  <a:schemeClr val="bg1"/>
                </a:solidFill>
              </a:rPr>
              <a:t> Nusantara (DANAMART)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Sejahtera Sama Kita (</a:t>
            </a:r>
            <a:r>
              <a:rPr lang="en-US" sz="1700" dirty="0" err="1">
                <a:solidFill>
                  <a:schemeClr val="bg1"/>
                </a:solidFill>
              </a:rPr>
              <a:t>samakita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Tujuh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Mandiri</a:t>
            </a:r>
            <a:r>
              <a:rPr lang="en-US" sz="1700" dirty="0">
                <a:solidFill>
                  <a:schemeClr val="bg1"/>
                </a:solidFill>
              </a:rPr>
              <a:t> Sejahtera (</a:t>
            </a:r>
            <a:r>
              <a:rPr lang="en-US" sz="1700" dirty="0" err="1">
                <a:solidFill>
                  <a:schemeClr val="bg1"/>
                </a:solidFill>
              </a:rPr>
              <a:t>Vestia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 smtClean="0">
                <a:solidFill>
                  <a:schemeClr val="bg1"/>
                </a:solidFill>
              </a:rPr>
              <a:t>PT </a:t>
            </a:r>
            <a:r>
              <a:rPr lang="en-US" sz="1700" dirty="0">
                <a:solidFill>
                  <a:schemeClr val="bg1"/>
                </a:solidFill>
              </a:rPr>
              <a:t>Indo </a:t>
            </a:r>
            <a:r>
              <a:rPr lang="en-US" sz="1700" dirty="0" err="1">
                <a:solidFill>
                  <a:schemeClr val="bg1"/>
                </a:solidFill>
              </a:rPr>
              <a:t>Fintek</a:t>
            </a:r>
            <a:r>
              <a:rPr lang="en-US" sz="1700" dirty="0">
                <a:solidFill>
                  <a:schemeClr val="bg1"/>
                </a:solidFill>
              </a:rPr>
              <a:t> Digital (MODALUSAHA.ID)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Pintar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Inovasi</a:t>
            </a:r>
            <a:r>
              <a:rPr lang="en-US" sz="1700" dirty="0">
                <a:solidFill>
                  <a:schemeClr val="bg1"/>
                </a:solidFill>
              </a:rPr>
              <a:t> Digital (</a:t>
            </a:r>
            <a:r>
              <a:rPr lang="en-US" sz="1700" dirty="0" err="1">
                <a:solidFill>
                  <a:schemeClr val="bg1"/>
                </a:solidFill>
              </a:rPr>
              <a:t>Asetku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Danafix</a:t>
            </a:r>
            <a:r>
              <a:rPr lang="en-US" sz="1700" dirty="0">
                <a:solidFill>
                  <a:schemeClr val="bg1"/>
                </a:solidFill>
              </a:rPr>
              <a:t> Online Indonesia (</a:t>
            </a:r>
            <a:r>
              <a:rPr lang="en-US" sz="1700" dirty="0" err="1">
                <a:solidFill>
                  <a:schemeClr val="bg1"/>
                </a:solidFill>
              </a:rPr>
              <a:t>danafix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Lumbung Dana Indonesia (lumbung dana)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Lampung </a:t>
            </a:r>
            <a:r>
              <a:rPr lang="en-US" sz="1700" dirty="0" err="1">
                <a:solidFill>
                  <a:schemeClr val="bg1"/>
                </a:solidFill>
              </a:rPr>
              <a:t>Berkah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Finansial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(LAHAN SIKAM)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Solusi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Finansial</a:t>
            </a:r>
            <a:r>
              <a:rPr lang="en-US" sz="1700" dirty="0">
                <a:solidFill>
                  <a:schemeClr val="bg1"/>
                </a:solidFill>
              </a:rPr>
              <a:t> (Modal </a:t>
            </a:r>
            <a:r>
              <a:rPr lang="en-US" sz="1700" dirty="0" err="1">
                <a:solidFill>
                  <a:schemeClr val="bg1"/>
                </a:solidFill>
              </a:rPr>
              <a:t>Nasional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Dana Bagus Indonesia (Dana Bagus)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Lentera</a:t>
            </a:r>
            <a:r>
              <a:rPr lang="en-US" sz="1700" dirty="0">
                <a:solidFill>
                  <a:schemeClr val="bg1"/>
                </a:solidFill>
              </a:rPr>
              <a:t> Dana Nusantara (</a:t>
            </a:r>
            <a:r>
              <a:rPr lang="en-US" sz="1700" dirty="0" err="1">
                <a:solidFill>
                  <a:schemeClr val="bg1"/>
                </a:solidFill>
              </a:rPr>
              <a:t>ShopeePayLater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Investdana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Fintek</a:t>
            </a:r>
            <a:r>
              <a:rPr lang="en-US" sz="1700" dirty="0">
                <a:solidFill>
                  <a:schemeClr val="bg1"/>
                </a:solidFill>
              </a:rPr>
              <a:t> Nusantara (</a:t>
            </a:r>
            <a:r>
              <a:rPr lang="en-US" sz="1700" dirty="0" err="1">
                <a:solidFill>
                  <a:schemeClr val="bg1"/>
                </a:solidFill>
              </a:rPr>
              <a:t>iKredo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Berkah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Kelola</a:t>
            </a:r>
            <a:r>
              <a:rPr lang="en-US" sz="1700" dirty="0">
                <a:solidFill>
                  <a:schemeClr val="bg1"/>
                </a:solidFill>
              </a:rPr>
              <a:t> Dana (KASPIA)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Kreditku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Kredinesia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Komunal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Finansial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Komunal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Anantara Digital Indonesia (modal </a:t>
            </a:r>
            <a:r>
              <a:rPr lang="en-US" sz="1700" dirty="0" err="1">
                <a:solidFill>
                  <a:schemeClr val="bg1"/>
                </a:solidFill>
              </a:rPr>
              <a:t>antara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Kreasi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Anak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gandengtangan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Teknologi</a:t>
            </a:r>
            <a:r>
              <a:rPr lang="en-US" sz="1700" dirty="0">
                <a:solidFill>
                  <a:schemeClr val="bg1"/>
                </a:solidFill>
              </a:rPr>
              <a:t> Merlin Sejahtera (UKU)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Digital </a:t>
            </a:r>
            <a:r>
              <a:rPr lang="en-US" sz="1700" dirty="0" err="1">
                <a:solidFill>
                  <a:schemeClr val="bg1"/>
                </a:solidFill>
              </a:rPr>
              <a:t>Bertahan</a:t>
            </a:r>
            <a:r>
              <a:rPr lang="en-US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Pasarpinjam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Newline Fintech Indonesia (</a:t>
            </a:r>
            <a:r>
              <a:rPr lang="en-US" sz="1700" dirty="0" err="1">
                <a:solidFill>
                  <a:schemeClr val="bg1"/>
                </a:solidFill>
              </a:rPr>
              <a:t>ProsperiTree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US" sz="1700" dirty="0">
                <a:solidFill>
                  <a:schemeClr val="bg1"/>
                </a:solidFill>
              </a:rPr>
              <a:t>PT </a:t>
            </a:r>
            <a:r>
              <a:rPr lang="en-US" sz="1700" dirty="0" err="1">
                <a:solidFill>
                  <a:schemeClr val="bg1"/>
                </a:solidFill>
              </a:rPr>
              <a:t>Danakoo</a:t>
            </a:r>
            <a:r>
              <a:rPr lang="en-US" sz="1700" dirty="0">
                <a:solidFill>
                  <a:schemeClr val="bg1"/>
                </a:solidFill>
              </a:rPr>
              <a:t> Mitra </a:t>
            </a:r>
            <a:r>
              <a:rPr lang="en-US" sz="1700" dirty="0" err="1">
                <a:solidFill>
                  <a:schemeClr val="bg1"/>
                </a:solidFill>
              </a:rPr>
              <a:t>Artha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Danakoo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Akur</a:t>
            </a:r>
            <a:r>
              <a:rPr lang="en-ID" sz="1700" dirty="0">
                <a:solidFill>
                  <a:schemeClr val="bg1"/>
                </a:solidFill>
              </a:rPr>
              <a:t> Dana Abadi (JEMBATANEMAS)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Sinergi</a:t>
            </a:r>
            <a:r>
              <a:rPr lang="en-ID" sz="1700" dirty="0">
                <a:solidFill>
                  <a:schemeClr val="bg1"/>
                </a:solidFill>
              </a:rPr>
              <a:t> Mitra </a:t>
            </a:r>
            <a:r>
              <a:rPr lang="en-ID" sz="1700" dirty="0" err="1">
                <a:solidFill>
                  <a:schemeClr val="bg1"/>
                </a:solidFill>
              </a:rPr>
              <a:t>Finansial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ID" sz="1700" dirty="0" err="1">
                <a:solidFill>
                  <a:schemeClr val="bg1"/>
                </a:solidFill>
              </a:rPr>
              <a:t>Kredible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Pinjaman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Kemakmuran</a:t>
            </a:r>
            <a:r>
              <a:rPr lang="en-ID" sz="1700" dirty="0">
                <a:solidFill>
                  <a:schemeClr val="bg1"/>
                </a:solidFill>
              </a:rPr>
              <a:t> Rakyat (</a:t>
            </a:r>
            <a:r>
              <a:rPr lang="en-ID" sz="1700" dirty="0" err="1">
                <a:solidFill>
                  <a:schemeClr val="bg1"/>
                </a:solidFill>
              </a:rPr>
              <a:t>KlikUMKM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Harapan</a:t>
            </a:r>
            <a:r>
              <a:rPr lang="en-ID" sz="1700" dirty="0">
                <a:solidFill>
                  <a:schemeClr val="bg1"/>
                </a:solidFill>
              </a:rPr>
              <a:t> Fintech Indonesia (KLIK KAMI)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67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Idana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Solusi</a:t>
            </a:r>
            <a:r>
              <a:rPr lang="en-ID" sz="1700" dirty="0">
                <a:solidFill>
                  <a:schemeClr val="bg1"/>
                </a:solidFill>
              </a:rPr>
              <a:t> Sejahtera (</a:t>
            </a:r>
            <a:r>
              <a:rPr lang="en-ID" sz="1700" dirty="0" err="1">
                <a:solidFill>
                  <a:schemeClr val="bg1"/>
                </a:solidFill>
              </a:rPr>
              <a:t>cairin</a:t>
            </a:r>
            <a:r>
              <a:rPr lang="en-ID" sz="1700" dirty="0" smtClean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575" y="6606981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31 Oktober 2020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162" y="156746"/>
            <a:ext cx="675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 FINTECH TERDAFTAR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BERIZIN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1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1252" b="18811"/>
          <a:stretch>
            <a:fillRect/>
          </a:stretch>
        </p:blipFill>
        <p:spPr>
          <a:xfrm>
            <a:off x="-8903" y="1182132"/>
            <a:ext cx="12192000" cy="5913121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>
            <a:off x="10614023" y="6217819"/>
            <a:ext cx="952056" cy="671933"/>
          </a:xfrm>
          <a:prstGeom prst="round2SameRect">
            <a:avLst/>
          </a:prstGeom>
          <a:solidFill>
            <a:srgbClr val="94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9390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44344" y="6219270"/>
            <a:ext cx="952056" cy="677108"/>
            <a:chOff x="11169850" y="6187039"/>
            <a:chExt cx="952056" cy="677108"/>
          </a:xfrm>
        </p:grpSpPr>
        <p:sp>
          <p:nvSpPr>
            <p:cNvPr id="25" name="TextBox 24"/>
            <p:cNvSpPr txBox="1"/>
            <p:nvPr/>
          </p:nvSpPr>
          <p:spPr>
            <a:xfrm>
              <a:off x="11169850" y="6187039"/>
              <a:ext cx="9520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Keterangan</a:t>
              </a: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Berizin</a:t>
              </a:r>
              <a:endPara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E7FF0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Terdaftar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252835" y="6477102"/>
              <a:ext cx="80010" cy="115464"/>
            </a:xfrm>
            <a:prstGeom prst="rect">
              <a:avLst/>
            </a:prstGeom>
            <a:solidFill>
              <a:srgbClr val="E7FF01"/>
            </a:solidFill>
            <a:ln>
              <a:solidFill>
                <a:srgbClr val="E7F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52835" y="6661768"/>
              <a:ext cx="80010" cy="115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562293" y="1046176"/>
            <a:ext cx="11837987" cy="5318125"/>
          </a:xfrm>
        </p:spPr>
        <p:txBody>
          <a:bodyPr numCol="2"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Empat</a:t>
            </a:r>
            <a:r>
              <a:rPr lang="en-ID" sz="1700" dirty="0">
                <a:solidFill>
                  <a:schemeClr val="bg1"/>
                </a:solidFill>
              </a:rPr>
              <a:t> Kali Indonesia (EMPATKALI)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 smtClean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Berdayakan</a:t>
            </a:r>
            <a:r>
              <a:rPr lang="en-ID" sz="1700" dirty="0">
                <a:solidFill>
                  <a:schemeClr val="bg1"/>
                </a:solidFill>
              </a:rPr>
              <a:t> Usaha Indonesia (BATUMBU) 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Rezeki</a:t>
            </a:r>
            <a:r>
              <a:rPr lang="en-ID" sz="1700" dirty="0">
                <a:solidFill>
                  <a:schemeClr val="bg1"/>
                </a:solidFill>
              </a:rPr>
              <a:t> Bersama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ID" sz="1700" dirty="0" err="1">
                <a:solidFill>
                  <a:schemeClr val="bg1"/>
                </a:solidFill>
              </a:rPr>
              <a:t>FinPlus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Digitron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Solusi</a:t>
            </a:r>
            <a:r>
              <a:rPr lang="en-ID" sz="1700" dirty="0">
                <a:solidFill>
                  <a:schemeClr val="bg1"/>
                </a:solidFill>
              </a:rPr>
              <a:t> Indonesia (</a:t>
            </a:r>
            <a:r>
              <a:rPr lang="en-ID" sz="1700" dirty="0" err="1">
                <a:solidFill>
                  <a:schemeClr val="bg1"/>
                </a:solidFill>
              </a:rPr>
              <a:t>asakita</a:t>
            </a:r>
            <a:r>
              <a:rPr lang="en-ID" sz="1700" dirty="0">
                <a:solidFill>
                  <a:schemeClr val="bg1"/>
                </a:solidFill>
              </a:rPr>
              <a:t>) 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Digilend</a:t>
            </a:r>
            <a:r>
              <a:rPr lang="en-ID" sz="1700" dirty="0">
                <a:solidFill>
                  <a:schemeClr val="bg1"/>
                </a:solidFill>
              </a:rPr>
              <a:t> Mobile Nusantara (</a:t>
            </a:r>
            <a:r>
              <a:rPr lang="en-ID" sz="1700" dirty="0" err="1">
                <a:solidFill>
                  <a:schemeClr val="bg1"/>
                </a:solidFill>
              </a:rPr>
              <a:t>Digilend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Duha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Madani</a:t>
            </a:r>
            <a:r>
              <a:rPr lang="en-ID" sz="1700" dirty="0">
                <a:solidFill>
                  <a:schemeClr val="bg1"/>
                </a:solidFill>
              </a:rPr>
              <a:t> Syariah (</a:t>
            </a:r>
            <a:r>
              <a:rPr lang="en-ID" sz="1700" dirty="0" err="1">
                <a:solidFill>
                  <a:schemeClr val="bg1"/>
                </a:solidFill>
              </a:rPr>
              <a:t>Duha</a:t>
            </a:r>
            <a:r>
              <a:rPr lang="en-ID" sz="1700" dirty="0">
                <a:solidFill>
                  <a:schemeClr val="bg1"/>
                </a:solidFill>
              </a:rPr>
              <a:t> SYARIAH)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Qazwa</a:t>
            </a:r>
            <a:r>
              <a:rPr lang="en-ID" sz="1700" dirty="0">
                <a:solidFill>
                  <a:schemeClr val="bg1"/>
                </a:solidFill>
              </a:rPr>
              <a:t> Mitra Hasanah (</a:t>
            </a:r>
            <a:r>
              <a:rPr lang="en-ID" sz="1700" dirty="0" err="1">
                <a:solidFill>
                  <a:schemeClr val="bg1"/>
                </a:solidFill>
              </a:rPr>
              <a:t>qazwa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Maslahat</a:t>
            </a:r>
            <a:r>
              <a:rPr lang="en-ID" sz="1700" dirty="0">
                <a:solidFill>
                  <a:schemeClr val="bg1"/>
                </a:solidFill>
              </a:rPr>
              <a:t> Indonesia </a:t>
            </a:r>
            <a:r>
              <a:rPr lang="en-ID" sz="1700" dirty="0" err="1">
                <a:solidFill>
                  <a:schemeClr val="bg1"/>
                </a:solidFill>
              </a:rPr>
              <a:t>Mandiri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ID" sz="1700" dirty="0" err="1">
                <a:solidFill>
                  <a:schemeClr val="bg1"/>
                </a:solidFill>
              </a:rPr>
              <a:t>bsalam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Indonesia Sentosa (</a:t>
            </a:r>
            <a:r>
              <a:rPr lang="en-ID" sz="1700" dirty="0" err="1">
                <a:solidFill>
                  <a:schemeClr val="bg1"/>
                </a:solidFill>
              </a:rPr>
              <a:t>OneHope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Digital </a:t>
            </a:r>
            <a:r>
              <a:rPr lang="en-ID" sz="1700" dirty="0" err="1">
                <a:solidFill>
                  <a:schemeClr val="bg1"/>
                </a:solidFill>
              </a:rPr>
              <a:t>Yinshan</a:t>
            </a:r>
            <a:r>
              <a:rPr lang="en-ID" sz="1700" dirty="0">
                <a:solidFill>
                  <a:schemeClr val="bg1"/>
                </a:solidFill>
              </a:rPr>
              <a:t> Technology (</a:t>
            </a:r>
            <a:r>
              <a:rPr lang="en-ID" sz="1700" dirty="0" err="1">
                <a:solidFill>
                  <a:schemeClr val="bg1"/>
                </a:solidFill>
              </a:rPr>
              <a:t>LadangModal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Semangat</a:t>
            </a:r>
            <a:r>
              <a:rPr lang="en-ID" sz="1700" dirty="0">
                <a:solidFill>
                  <a:schemeClr val="bg1"/>
                </a:solidFill>
              </a:rPr>
              <a:t> Gotong Royong (Dhanapala)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Cerita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Indonesia (</a:t>
            </a:r>
            <a:r>
              <a:rPr lang="en-ID" sz="1700" dirty="0" err="1">
                <a:solidFill>
                  <a:schemeClr val="bg1"/>
                </a:solidFill>
              </a:rPr>
              <a:t>Restock.ID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Anugrah</a:t>
            </a:r>
            <a:r>
              <a:rPr lang="en-ID" sz="1700" dirty="0">
                <a:solidFill>
                  <a:schemeClr val="bg1"/>
                </a:solidFill>
              </a:rPr>
              <a:t> Digital Indonesia (SOLUSIKU)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Pendanaan</a:t>
            </a:r>
            <a:r>
              <a:rPr lang="en-ID" sz="1700" dirty="0">
                <a:solidFill>
                  <a:schemeClr val="bg1"/>
                </a:solidFill>
              </a:rPr>
              <a:t> Gotong Royong (</a:t>
            </a:r>
            <a:r>
              <a:rPr lang="en-ID" sz="1700" dirty="0" err="1">
                <a:solidFill>
                  <a:schemeClr val="bg1"/>
                </a:solidFill>
              </a:rPr>
              <a:t>Pinjam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Disini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Info </a:t>
            </a:r>
            <a:r>
              <a:rPr lang="en-ID" sz="1700" dirty="0" err="1">
                <a:solidFill>
                  <a:schemeClr val="bg1"/>
                </a:solidFill>
              </a:rPr>
              <a:t>Tekno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Siaga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ID" sz="1700" dirty="0" err="1">
                <a:solidFill>
                  <a:schemeClr val="bg1"/>
                </a:solidFill>
              </a:rPr>
              <a:t>AdaPundi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Satrio</a:t>
            </a:r>
            <a:r>
              <a:rPr lang="en-ID" sz="1700" dirty="0">
                <a:solidFill>
                  <a:schemeClr val="bg1"/>
                </a:solidFill>
              </a:rPr>
              <a:t> Jaya </a:t>
            </a:r>
            <a:r>
              <a:rPr lang="en-ID" sz="1700" dirty="0" err="1">
                <a:solidFill>
                  <a:schemeClr val="bg1"/>
                </a:solidFill>
              </a:rPr>
              <a:t>Persada</a:t>
            </a:r>
            <a:r>
              <a:rPr lang="en-ID" sz="1700" dirty="0">
                <a:solidFill>
                  <a:schemeClr val="bg1"/>
                </a:solidFill>
              </a:rPr>
              <a:t> (Tree+)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Fintech Bina </a:t>
            </a:r>
            <a:r>
              <a:rPr lang="en-ID" sz="1700" dirty="0" err="1">
                <a:solidFill>
                  <a:schemeClr val="bg1"/>
                </a:solidFill>
              </a:rPr>
              <a:t>Bangsa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ID" sz="1700" dirty="0" err="1">
                <a:solidFill>
                  <a:schemeClr val="bg1"/>
                </a:solidFill>
              </a:rPr>
              <a:t>Edufund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Smart </a:t>
            </a:r>
            <a:r>
              <a:rPr lang="en-ID" sz="1700" dirty="0" err="1">
                <a:solidFill>
                  <a:schemeClr val="bg1"/>
                </a:solidFill>
              </a:rPr>
              <a:t>Karya</a:t>
            </a:r>
            <a:r>
              <a:rPr lang="en-ID" sz="1700" dirty="0">
                <a:solidFill>
                  <a:schemeClr val="bg1"/>
                </a:solidFill>
              </a:rPr>
              <a:t> Digital (</a:t>
            </a:r>
            <a:r>
              <a:rPr lang="en-ID" sz="1700" dirty="0" err="1">
                <a:solidFill>
                  <a:schemeClr val="bg1"/>
                </a:solidFill>
              </a:rPr>
              <a:t>FinanKu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Plus Ultra Abadi (UATAS)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Fidac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Inovasi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ID" sz="1700" dirty="0" err="1">
                <a:solidFill>
                  <a:schemeClr val="bg1"/>
                </a:solidFill>
              </a:rPr>
              <a:t>dumi</a:t>
            </a:r>
            <a:r>
              <a:rPr lang="en-ID" sz="1700" dirty="0">
                <a:solidFill>
                  <a:schemeClr val="bg1"/>
                </a:solidFill>
              </a:rPr>
              <a:t>) 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Dynamic Credit Asia (</a:t>
            </a:r>
            <a:r>
              <a:rPr lang="en-ID" sz="1700" dirty="0" err="1">
                <a:solidFill>
                  <a:schemeClr val="bg1"/>
                </a:solidFill>
              </a:rPr>
              <a:t>goena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Pundiku</a:t>
            </a:r>
            <a:r>
              <a:rPr lang="en-ID" sz="1700" dirty="0">
                <a:solidFill>
                  <a:schemeClr val="bg1"/>
                </a:solidFill>
              </a:rPr>
              <a:t> Mitra Sejahtera (</a:t>
            </a:r>
            <a:r>
              <a:rPr lang="en-ID" sz="1700" dirty="0" err="1">
                <a:solidFill>
                  <a:schemeClr val="bg1"/>
                </a:solidFill>
              </a:rPr>
              <a:t>Pundiku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Prima Fintech Indonesia (TEMAN PRIMA)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Oke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Ptop</a:t>
            </a:r>
            <a:r>
              <a:rPr lang="en-ID" sz="1700" dirty="0">
                <a:solidFill>
                  <a:schemeClr val="bg1"/>
                </a:solidFill>
              </a:rPr>
              <a:t> Indonesia (Ok!P2P)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Doeku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Peduli</a:t>
            </a:r>
            <a:r>
              <a:rPr lang="en-ID" sz="1700" dirty="0">
                <a:solidFill>
                  <a:schemeClr val="bg1"/>
                </a:solidFill>
              </a:rPr>
              <a:t> Indonesia (</a:t>
            </a:r>
            <a:r>
              <a:rPr lang="en-ID" sz="1700" dirty="0" err="1">
                <a:solidFill>
                  <a:schemeClr val="bg1"/>
                </a:solidFill>
              </a:rPr>
              <a:t>Doeku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Global Kapital Tech (</a:t>
            </a:r>
            <a:r>
              <a:rPr lang="en-ID" sz="1700" dirty="0" err="1">
                <a:solidFill>
                  <a:schemeClr val="bg1"/>
                </a:solidFill>
              </a:rPr>
              <a:t>finsy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Amanah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Karyananta</a:t>
            </a:r>
            <a:r>
              <a:rPr lang="en-ID" sz="1700" dirty="0">
                <a:solidFill>
                  <a:schemeClr val="bg1"/>
                </a:solidFill>
              </a:rPr>
              <a:t> Nusantara (</a:t>
            </a:r>
            <a:r>
              <a:rPr lang="en-ID" sz="1700" dirty="0" err="1">
                <a:solidFill>
                  <a:schemeClr val="bg1"/>
                </a:solidFill>
              </a:rPr>
              <a:t>Mopinjam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Smartec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Indonesia (BANTUSAKU)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Klikcair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Magga</a:t>
            </a:r>
            <a:r>
              <a:rPr lang="en-ID" sz="1700" dirty="0">
                <a:solidFill>
                  <a:schemeClr val="bg1"/>
                </a:solidFill>
              </a:rPr>
              <a:t> Jaya (</a:t>
            </a:r>
            <a:r>
              <a:rPr lang="en-ID" sz="1700" dirty="0" err="1">
                <a:solidFill>
                  <a:schemeClr val="bg1"/>
                </a:solidFill>
              </a:rPr>
              <a:t>KlikCair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Solid </a:t>
            </a:r>
            <a:r>
              <a:rPr lang="en-ID" sz="1700" dirty="0" err="1">
                <a:solidFill>
                  <a:schemeClr val="bg1"/>
                </a:solidFill>
              </a:rPr>
              <a:t>Fintek</a:t>
            </a:r>
            <a:r>
              <a:rPr lang="en-ID" sz="1700" dirty="0">
                <a:solidFill>
                  <a:schemeClr val="bg1"/>
                </a:solidFill>
              </a:rPr>
              <a:t> Indonesia (</a:t>
            </a:r>
            <a:r>
              <a:rPr lang="en-ID" sz="1700" dirty="0" err="1">
                <a:solidFill>
                  <a:schemeClr val="bg1"/>
                </a:solidFill>
              </a:rPr>
              <a:t>AdaModal</a:t>
            </a:r>
            <a:r>
              <a:rPr lang="en-ID" sz="1700" dirty="0">
                <a:solidFill>
                  <a:schemeClr val="bg1"/>
                </a:solidFill>
              </a:rPr>
              <a:t>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PAM </a:t>
            </a:r>
            <a:r>
              <a:rPr lang="en-ID" sz="1700" dirty="0" err="1">
                <a:solidFill>
                  <a:schemeClr val="bg1"/>
                </a:solidFill>
              </a:rPr>
              <a:t>Finansial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(KONTANKU)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IKI </a:t>
            </a:r>
            <a:r>
              <a:rPr lang="en-ID" sz="1700" dirty="0" err="1">
                <a:solidFill>
                  <a:schemeClr val="bg1"/>
                </a:solidFill>
              </a:rPr>
              <a:t>Karunia</a:t>
            </a:r>
            <a:r>
              <a:rPr lang="en-ID" sz="1700" dirty="0">
                <a:solidFill>
                  <a:schemeClr val="bg1"/>
                </a:solidFill>
              </a:rPr>
              <a:t> Indonesia (IKI Modal)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00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Ethis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Fintek</a:t>
            </a:r>
            <a:r>
              <a:rPr lang="en-ID" sz="1700" dirty="0">
                <a:solidFill>
                  <a:schemeClr val="bg1"/>
                </a:solidFill>
              </a:rPr>
              <a:t> Indonesia (ETHIS)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575" y="6606981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31 Oktober 2020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162" y="156746"/>
            <a:ext cx="675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 FINTECH TERDAFTAR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BERIZIN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1252" b="18811"/>
          <a:stretch>
            <a:fillRect/>
          </a:stretch>
        </p:blipFill>
        <p:spPr>
          <a:xfrm>
            <a:off x="-8903" y="1182132"/>
            <a:ext cx="12192000" cy="5913121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>
            <a:off x="10614023" y="6217819"/>
            <a:ext cx="952056" cy="671933"/>
          </a:xfrm>
          <a:prstGeom prst="round2SameRect">
            <a:avLst/>
          </a:prstGeom>
          <a:solidFill>
            <a:srgbClr val="94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9390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44344" y="6219270"/>
            <a:ext cx="952056" cy="677108"/>
            <a:chOff x="11169850" y="6187039"/>
            <a:chExt cx="952056" cy="677108"/>
          </a:xfrm>
        </p:grpSpPr>
        <p:sp>
          <p:nvSpPr>
            <p:cNvPr id="25" name="TextBox 24"/>
            <p:cNvSpPr txBox="1"/>
            <p:nvPr/>
          </p:nvSpPr>
          <p:spPr>
            <a:xfrm>
              <a:off x="11169850" y="6187039"/>
              <a:ext cx="9520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Keterangan</a:t>
              </a: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FF0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Berizin</a:t>
              </a:r>
              <a:endPara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E7FF0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92075" marR="0" lvl="0" indent="-920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Terdaftar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252835" y="6477102"/>
              <a:ext cx="80010" cy="115464"/>
            </a:xfrm>
            <a:prstGeom prst="rect">
              <a:avLst/>
            </a:prstGeom>
            <a:solidFill>
              <a:srgbClr val="E7FF01"/>
            </a:solidFill>
            <a:ln>
              <a:solidFill>
                <a:srgbClr val="E7F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52835" y="6661768"/>
              <a:ext cx="80010" cy="115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572453" y="1109558"/>
            <a:ext cx="11837987" cy="5318125"/>
          </a:xfrm>
        </p:spPr>
        <p:txBody>
          <a:bodyPr numCol="2"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Kapital</a:t>
            </a:r>
            <a:r>
              <a:rPr lang="en-ID" sz="1700" dirty="0">
                <a:solidFill>
                  <a:schemeClr val="bg1"/>
                </a:solidFill>
              </a:rPr>
              <a:t> Boost Indonesia (</a:t>
            </a:r>
            <a:r>
              <a:rPr lang="en-ID" sz="1700" dirty="0" err="1">
                <a:solidFill>
                  <a:schemeClr val="bg1"/>
                </a:solidFill>
              </a:rPr>
              <a:t>Kapital</a:t>
            </a:r>
            <a:r>
              <a:rPr lang="en-ID" sz="1700" dirty="0">
                <a:solidFill>
                  <a:schemeClr val="bg1"/>
                </a:solidFill>
              </a:rPr>
              <a:t> Boost) 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Piranti</a:t>
            </a:r>
            <a:r>
              <a:rPr lang="en-ID" sz="1700" dirty="0">
                <a:solidFill>
                  <a:schemeClr val="bg1"/>
                </a:solidFill>
              </a:rPr>
              <a:t> Alphabet Perkasa (PAPITUPI SYARIAH)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Berkah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Finteck</a:t>
            </a:r>
            <a:r>
              <a:rPr lang="en-ID" sz="1700" dirty="0">
                <a:solidFill>
                  <a:schemeClr val="bg1"/>
                </a:solidFill>
              </a:rPr>
              <a:t> Syariah (</a:t>
            </a:r>
            <a:r>
              <a:rPr lang="en-ID" sz="1700" dirty="0" err="1">
                <a:solidFill>
                  <a:schemeClr val="bg1"/>
                </a:solidFill>
              </a:rPr>
              <a:t>Berkah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Fintek</a:t>
            </a:r>
            <a:r>
              <a:rPr lang="en-ID" sz="1700" dirty="0">
                <a:solidFill>
                  <a:schemeClr val="bg1"/>
                </a:solidFill>
              </a:rPr>
              <a:t> Syariah)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Evian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Indonesia (OPTIMA)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Finansia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Aira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(IVOJI)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Mikro</a:t>
            </a:r>
            <a:r>
              <a:rPr lang="en-ID" sz="1700" dirty="0">
                <a:solidFill>
                  <a:schemeClr val="bg1"/>
                </a:solidFill>
              </a:rPr>
              <a:t> Kapital Indonesia (MIKROKAPITAL.ID)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Coco Digital Technology (</a:t>
            </a:r>
            <a:r>
              <a:rPr lang="en-US" sz="1700" dirty="0" err="1">
                <a:solidFill>
                  <a:schemeClr val="bg1"/>
                </a:solidFill>
              </a:rPr>
              <a:t>Kotak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Koin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Inovasi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Terdepan</a:t>
            </a:r>
            <a:r>
              <a:rPr lang="en-ID" sz="1700" dirty="0">
                <a:solidFill>
                  <a:schemeClr val="bg1"/>
                </a:solidFill>
              </a:rPr>
              <a:t> Nusantara (</a:t>
            </a:r>
            <a:r>
              <a:rPr lang="en-US" sz="1700" dirty="0">
                <a:solidFill>
                  <a:schemeClr val="bg1"/>
                </a:solidFill>
              </a:rPr>
              <a:t>360Kredi)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Arga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Berkah</a:t>
            </a:r>
            <a:r>
              <a:rPr lang="en-ID" sz="1700" dirty="0">
                <a:solidFill>
                  <a:schemeClr val="bg1"/>
                </a:solidFill>
              </a:rPr>
              <a:t> Sejahtera (</a:t>
            </a:r>
            <a:r>
              <a:rPr lang="en-US" sz="1700" dirty="0" err="1">
                <a:solidFill>
                  <a:schemeClr val="bg1"/>
                </a:solidFill>
              </a:rPr>
              <a:t>ArgaPro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Mitra </a:t>
            </a:r>
            <a:r>
              <a:rPr lang="en-ID" sz="1700" dirty="0" err="1">
                <a:solidFill>
                  <a:schemeClr val="bg1"/>
                </a:solidFill>
              </a:rPr>
              <a:t>Pendanaan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Mandiri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US" sz="1700" dirty="0">
                <a:solidFill>
                  <a:schemeClr val="bg1"/>
                </a:solidFill>
              </a:rPr>
              <a:t>MITRA P2P LENDING)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BBX Digital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US" sz="1700" dirty="0">
                <a:solidFill>
                  <a:schemeClr val="bg1"/>
                </a:solidFill>
              </a:rPr>
              <a:t>BBX FINTECH)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Jayindo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Fintek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Pratama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SolusiKita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Sahabat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Mikro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Fintek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US" sz="1700" dirty="0">
                <a:solidFill>
                  <a:schemeClr val="bg1"/>
                </a:solidFill>
              </a:rPr>
              <a:t>SAMIR)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Artha</a:t>
            </a:r>
            <a:r>
              <a:rPr lang="en-ID" sz="1700" dirty="0">
                <a:solidFill>
                  <a:schemeClr val="bg1"/>
                </a:solidFill>
              </a:rPr>
              <a:t> Simo Indonesia (</a:t>
            </a:r>
            <a:r>
              <a:rPr lang="en-US" sz="1700" dirty="0" err="1">
                <a:solidFill>
                  <a:schemeClr val="bg1"/>
                </a:solidFill>
              </a:rPr>
              <a:t>Cankul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Asia Ocean </a:t>
            </a:r>
            <a:r>
              <a:rPr lang="en-ID" sz="1700" dirty="0" err="1">
                <a:solidFill>
                  <a:schemeClr val="bg1"/>
                </a:solidFill>
              </a:rPr>
              <a:t>Fintek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Tolongku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Finansial</a:t>
            </a:r>
            <a:r>
              <a:rPr lang="en-ID" sz="1700" dirty="0">
                <a:solidFill>
                  <a:schemeClr val="bg1"/>
                </a:solidFill>
              </a:rPr>
              <a:t> Asia (</a:t>
            </a:r>
            <a:r>
              <a:rPr lang="en-US" sz="1700" dirty="0" err="1">
                <a:solidFill>
                  <a:schemeClr val="bg1"/>
                </a:solidFill>
              </a:rPr>
              <a:t>PiNBee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Kinerja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Sukses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Gemilang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US" sz="1700" dirty="0">
                <a:solidFill>
                  <a:schemeClr val="bg1"/>
                </a:solidFill>
              </a:rPr>
              <a:t>KFUND)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Gerakan</a:t>
            </a:r>
            <a:r>
              <a:rPr lang="en-ID" sz="1700" dirty="0">
                <a:solidFill>
                  <a:schemeClr val="bg1"/>
                </a:solidFill>
              </a:rPr>
              <a:t> Digital </a:t>
            </a:r>
            <a:r>
              <a:rPr lang="en-ID" sz="1700" dirty="0" err="1">
                <a:solidFill>
                  <a:schemeClr val="bg1"/>
                </a:solidFill>
              </a:rPr>
              <a:t>Akselerasi</a:t>
            </a:r>
            <a:r>
              <a:rPr lang="en-ID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Pinjam</a:t>
            </a:r>
            <a:r>
              <a:rPr lang="en-US" sz="1700" dirty="0">
                <a:solidFill>
                  <a:schemeClr val="bg1"/>
                </a:solidFill>
              </a:rPr>
              <a:t> KAN)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Solusi</a:t>
            </a:r>
            <a:r>
              <a:rPr lang="en-ID" sz="1700" dirty="0">
                <a:solidFill>
                  <a:schemeClr val="bg1"/>
                </a:solidFill>
              </a:rPr>
              <a:t> </a:t>
            </a:r>
            <a:r>
              <a:rPr lang="en-ID" sz="1700" dirty="0" err="1">
                <a:solidFill>
                  <a:schemeClr val="bg1"/>
                </a:solidFill>
              </a:rPr>
              <a:t>Bijak</a:t>
            </a:r>
            <a:r>
              <a:rPr lang="en-ID" sz="1700" dirty="0">
                <a:solidFill>
                  <a:schemeClr val="bg1"/>
                </a:solidFill>
              </a:rPr>
              <a:t> Indonesia (</a:t>
            </a:r>
            <a:r>
              <a:rPr lang="en-US" sz="1700" dirty="0">
                <a:solidFill>
                  <a:schemeClr val="bg1"/>
                </a:solidFill>
              </a:rPr>
              <a:t>sumur.id)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Serba</a:t>
            </a:r>
            <a:r>
              <a:rPr lang="en-ID" sz="1700" dirty="0">
                <a:solidFill>
                  <a:schemeClr val="bg1"/>
                </a:solidFill>
              </a:rPr>
              <a:t> Digital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Pinjamindo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Lufax</a:t>
            </a:r>
            <a:r>
              <a:rPr lang="en-ID" sz="1700" dirty="0">
                <a:solidFill>
                  <a:schemeClr val="bg1"/>
                </a:solidFill>
              </a:rPr>
              <a:t> Technology Indonesia (</a:t>
            </a:r>
            <a:r>
              <a:rPr lang="en-US" sz="1700" dirty="0" err="1">
                <a:solidFill>
                  <a:schemeClr val="bg1"/>
                </a:solidFill>
              </a:rPr>
              <a:t>Ringan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Sens </a:t>
            </a:r>
            <a:r>
              <a:rPr lang="en-ID" sz="1700" dirty="0" err="1">
                <a:solidFill>
                  <a:schemeClr val="bg1"/>
                </a:solidFill>
              </a:rPr>
              <a:t>Teknologi</a:t>
            </a:r>
            <a:r>
              <a:rPr lang="en-ID" sz="1700" dirty="0">
                <a:solidFill>
                  <a:schemeClr val="bg1"/>
                </a:solidFill>
              </a:rPr>
              <a:t> Indonesia (</a:t>
            </a:r>
            <a:r>
              <a:rPr lang="en-US" sz="1700" dirty="0" err="1">
                <a:solidFill>
                  <a:schemeClr val="bg1"/>
                </a:solidFill>
              </a:rPr>
              <a:t>Indosaku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33"/>
            </a:pPr>
            <a:r>
              <a:rPr lang="en-ID" sz="1700" dirty="0">
                <a:solidFill>
                  <a:schemeClr val="bg1"/>
                </a:solidFill>
              </a:rPr>
              <a:t>PT </a:t>
            </a:r>
            <a:r>
              <a:rPr lang="en-ID" sz="1700" dirty="0" err="1">
                <a:solidFill>
                  <a:schemeClr val="bg1"/>
                </a:solidFill>
              </a:rPr>
              <a:t>Danon</a:t>
            </a:r>
            <a:r>
              <a:rPr lang="en-ID" sz="1700" dirty="0">
                <a:solidFill>
                  <a:schemeClr val="bg1"/>
                </a:solidFill>
              </a:rPr>
              <a:t> Digital Nusantara (</a:t>
            </a:r>
            <a:r>
              <a:rPr lang="en-US" sz="1700" dirty="0" err="1">
                <a:solidFill>
                  <a:schemeClr val="bg1"/>
                </a:solidFill>
              </a:rPr>
              <a:t>Danon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endParaRPr lang="en-ID" sz="17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575" y="6606981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31 Oktober 2020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162" y="156746"/>
            <a:ext cx="675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 FINTECH TERDAFTAR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BERIZIN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5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 342">
            <a:extLst>
              <a:ext uri="{FF2B5EF4-FFF2-40B4-BE49-F238E27FC236}">
                <a16:creationId xmlns:a16="http://schemas.microsoft.com/office/drawing/2014/main" id="{2DE25BEF-F210-F445-992B-BFAA0F4AD04D}"/>
              </a:ext>
            </a:extLst>
          </p:cNvPr>
          <p:cNvSpPr/>
          <p:nvPr/>
        </p:nvSpPr>
        <p:spPr>
          <a:xfrm>
            <a:off x="47401" y="4176534"/>
            <a:ext cx="12055710" cy="235508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56704" y="985829"/>
            <a:ext cx="12055710" cy="3141134"/>
          </a:xfrm>
          <a:prstGeom prst="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5245" y="-4054"/>
            <a:ext cx="7416754" cy="8564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2800" b="1" dirty="0">
                <a:solidFill>
                  <a:prstClr val="black"/>
                </a:solidFill>
              </a:rPr>
              <a:t>PROFIL </a:t>
            </a:r>
            <a:r>
              <a:rPr lang="en-ID" sz="2800" b="1" dirty="0">
                <a:solidFill>
                  <a:prstClr val="black"/>
                </a:solidFill>
              </a:rPr>
              <a:t>DAN PERKEMBANGAN </a:t>
            </a:r>
            <a:r>
              <a:rPr lang="id-ID" sz="2800" b="1" dirty="0">
                <a:solidFill>
                  <a:prstClr val="black"/>
                </a:solidFill>
              </a:rPr>
              <a:t>FINTECH LENDING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565098" y="1033254"/>
            <a:ext cx="2386781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200" b="1" dirty="0" err="1">
                <a:solidFill>
                  <a:prstClr val="white"/>
                </a:solidFill>
              </a:rPr>
              <a:t>Akumulasi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en-ID" sz="1200" b="1" dirty="0" err="1">
                <a:solidFill>
                  <a:prstClr val="white"/>
                </a:solidFill>
              </a:rPr>
              <a:t>Penyaluran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en-ID" sz="1200" b="1" dirty="0" err="1">
                <a:solidFill>
                  <a:prstClr val="white"/>
                </a:solidFill>
              </a:rPr>
              <a:t>Pinjaman</a:t>
            </a:r>
            <a:r>
              <a:rPr lang="en-ID" sz="1200" b="1" dirty="0">
                <a:solidFill>
                  <a:prstClr val="white"/>
                </a:solidFill>
              </a:rPr>
              <a:t>*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83153" y="3232326"/>
            <a:ext cx="323128" cy="107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292366" y="2943756"/>
            <a:ext cx="323128" cy="397357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385626" y="3322203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D" sz="1100" b="1" dirty="0">
                <a:solidFill>
                  <a:prstClr val="white"/>
                </a:solidFill>
              </a:rPr>
              <a:t>DES-18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-177242" y="2356803"/>
            <a:ext cx="13180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  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19,62 T </a:t>
            </a:r>
            <a:endParaRPr lang="en-US" sz="12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797,56%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41967" y="2702180"/>
            <a:ext cx="107930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3,05 T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705,82%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2906057" y="2967401"/>
            <a:ext cx="323128" cy="3736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2407797" y="1703236"/>
            <a:ext cx="323128" cy="1640698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519865" y="3322976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1100" b="1" dirty="0">
                <a:solidFill>
                  <a:prstClr val="white"/>
                </a:solidFill>
              </a:rPr>
              <a:t>OKT=</a:t>
            </a:r>
            <a:r>
              <a:rPr lang="en-ID" sz="1100" b="1" dirty="0">
                <a:solidFill>
                  <a:prstClr val="white"/>
                </a:solidFill>
              </a:rPr>
              <a:t>20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946196" y="1284217"/>
            <a:ext cx="12557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  117,82 T </a:t>
            </a:r>
            <a:endParaRPr lang="en-US" sz="1100" b="1" dirty="0">
              <a:solidFill>
                <a:prstClr val="white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102,09%</a:t>
            </a:r>
            <a:r>
              <a:rPr lang="en-US" sz="1100" i="1" dirty="0">
                <a:solidFill>
                  <a:srgbClr val="FFC000"/>
                </a:solidFill>
              </a:rPr>
              <a:t>yoy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2498203" y="2518049"/>
            <a:ext cx="12117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  19,84   T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endParaRPr lang="en-US" sz="11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104,53%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1846417" y="3102964"/>
            <a:ext cx="323128" cy="2378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354262" y="2091739"/>
            <a:ext cx="323128" cy="12499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1458905" y="3323125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D" sz="1100" b="1" dirty="0">
                <a:solidFill>
                  <a:prstClr val="white"/>
                </a:solidFill>
              </a:rPr>
              <a:t>DES-19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1311881" y="2673977"/>
            <a:ext cx="14415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11,67 T </a:t>
            </a:r>
            <a:endParaRPr lang="en-US" sz="11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282,93%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992906" y="1679048"/>
            <a:ext cx="11284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69,82 T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endParaRPr lang="en-US" sz="1200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255,93%</a:t>
            </a:r>
            <a:r>
              <a:rPr lang="en-US" sz="1100" i="1" dirty="0">
                <a:solidFill>
                  <a:srgbClr val="FFC000"/>
                </a:solidFill>
              </a:rPr>
              <a:t>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141154" y="1019791"/>
            <a:ext cx="2293490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200" b="1" dirty="0" err="1">
                <a:solidFill>
                  <a:prstClr val="white"/>
                </a:solidFill>
              </a:rPr>
              <a:t>Akumulasi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id-ID" sz="1200" b="1" dirty="0">
                <a:solidFill>
                  <a:prstClr val="white"/>
                </a:solidFill>
              </a:rPr>
              <a:t>Rekening Borrower</a:t>
            </a:r>
            <a:r>
              <a:rPr lang="en-ID" sz="1200" b="1" dirty="0">
                <a:solidFill>
                  <a:prstClr val="white"/>
                </a:solidFill>
              </a:rPr>
              <a:t>* 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25897" y="3573745"/>
            <a:ext cx="3660110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prstClr val="white"/>
                </a:solidFill>
              </a:rPr>
              <a:t>Akumulasi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rekening</a:t>
            </a:r>
            <a:r>
              <a:rPr lang="en-US" sz="1200" b="1" dirty="0">
                <a:solidFill>
                  <a:prstClr val="white"/>
                </a:solidFill>
              </a:rPr>
              <a:t> borrower </a:t>
            </a:r>
            <a:r>
              <a:rPr lang="en-US" sz="1200" b="1" dirty="0" err="1">
                <a:solidFill>
                  <a:prstClr val="white"/>
                </a:solidFill>
              </a:rPr>
              <a:t>nasional</a:t>
            </a:r>
            <a:r>
              <a:rPr lang="id-ID" sz="1200" b="1" dirty="0">
                <a:solidFill>
                  <a:prstClr val="white"/>
                </a:solidFill>
              </a:rPr>
              <a:t> </a:t>
            </a:r>
            <a:r>
              <a:rPr lang="id-ID" sz="1200" b="1" dirty="0" err="1">
                <a:solidFill>
                  <a:srgbClr val="FFD966"/>
                </a:solidFill>
              </a:rPr>
              <a:t>Okt</a:t>
            </a:r>
            <a:r>
              <a:rPr lang="id-ID" sz="1200" b="1" dirty="0">
                <a:solidFill>
                  <a:srgbClr val="FFD966"/>
                </a:solidFill>
              </a:rPr>
              <a:t>-</a:t>
            </a:r>
            <a:r>
              <a:rPr lang="en-ID" sz="1200" b="1" dirty="0">
                <a:solidFill>
                  <a:srgbClr val="FFD966"/>
                </a:solidFill>
              </a:rPr>
              <a:t>20</a:t>
            </a:r>
            <a:r>
              <a:rPr lang="id-ID" sz="1200" b="1" dirty="0">
                <a:solidFill>
                  <a:prstClr val="white"/>
                </a:solidFill>
              </a:rPr>
              <a:t>: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 38.959.299  </a:t>
            </a:r>
            <a:r>
              <a:rPr lang="id-ID" sz="1200" b="1" dirty="0">
                <a:solidFill>
                  <a:prstClr val="white"/>
                </a:solidFill>
              </a:rPr>
              <a:t>entitas </a:t>
            </a:r>
            <a:r>
              <a:rPr lang="en-ID" sz="1200" b="1" dirty="0">
                <a:solidFill>
                  <a:prstClr val="white"/>
                </a:solidFill>
              </a:rPr>
              <a:t>(</a:t>
            </a:r>
            <a:r>
              <a:rPr lang="en-ID" sz="1200" b="1" dirty="0" err="1">
                <a:solidFill>
                  <a:prstClr val="white"/>
                </a:solidFill>
              </a:rPr>
              <a:t>naik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id-ID" sz="1400" b="1" dirty="0">
                <a:solidFill>
                  <a:srgbClr val="FFD966"/>
                </a:solidFill>
              </a:rPr>
              <a:t>143,70% </a:t>
            </a:r>
            <a:r>
              <a:rPr lang="id-ID" sz="1200" b="1" i="1" dirty="0">
                <a:solidFill>
                  <a:prstClr val="white"/>
                </a:solidFill>
              </a:rPr>
              <a:t>y</a:t>
            </a:r>
            <a:r>
              <a:rPr lang="en-ID" sz="1200" b="1" i="1" dirty="0">
                <a:solidFill>
                  <a:prstClr val="white"/>
                </a:solidFill>
              </a:rPr>
              <a:t>oy</a:t>
            </a:r>
            <a:r>
              <a:rPr lang="en-ID" sz="1200" b="1" dirty="0">
                <a:solidFill>
                  <a:prstClr val="white"/>
                </a:solidFill>
              </a:rPr>
              <a:t>)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532955" y="2771299"/>
            <a:ext cx="323901" cy="5722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004403" y="1690563"/>
            <a:ext cx="323901" cy="1652277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092711" y="333048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1100" b="1" dirty="0">
                <a:solidFill>
                  <a:prstClr val="white"/>
                </a:solidFill>
              </a:rPr>
              <a:t>OKT</a:t>
            </a:r>
            <a:r>
              <a:rPr lang="en-ID" sz="1100" b="1" dirty="0">
                <a:solidFill>
                  <a:prstClr val="white"/>
                </a:solidFill>
              </a:rPr>
              <a:t>-20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5540302" y="1288324"/>
            <a:ext cx="12660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  33.294.308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</a:t>
            </a:r>
            <a:r>
              <a:rPr lang="id-ID" sz="1100" dirty="0">
                <a:solidFill>
                  <a:srgbClr val="FFC000"/>
                </a:solidFill>
              </a:rPr>
              <a:t>49</a:t>
            </a:r>
            <a:r>
              <a:rPr lang="en-US" sz="1100" dirty="0">
                <a:solidFill>
                  <a:srgbClr val="FFC000"/>
                </a:solidFill>
              </a:rPr>
              <a:t>,</a:t>
            </a:r>
            <a:r>
              <a:rPr lang="id-ID" sz="1100" dirty="0">
                <a:solidFill>
                  <a:srgbClr val="FFC000"/>
                </a:solidFill>
              </a:rPr>
              <a:t>84</a:t>
            </a:r>
            <a:r>
              <a:rPr lang="en-US" sz="1100" dirty="0">
                <a:solidFill>
                  <a:srgbClr val="FFC000"/>
                </a:solidFill>
              </a:rPr>
              <a:t>%</a:t>
            </a:r>
            <a:r>
              <a:rPr lang="id-ID" sz="1100" dirty="0">
                <a:solidFill>
                  <a:srgbClr val="FFC000"/>
                </a:solidFill>
              </a:rPr>
              <a:t>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118435" y="2467386"/>
            <a:ext cx="1020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6139142" y="2369515"/>
            <a:ext cx="11401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  5.664.991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112,95%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429273" y="2951676"/>
            <a:ext cx="323901" cy="391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4945937" y="1931010"/>
            <a:ext cx="323901" cy="1411191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851150" y="3325357"/>
            <a:ext cx="1006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100" b="1" dirty="0">
                <a:solidFill>
                  <a:prstClr val="white"/>
                </a:solidFill>
              </a:rPr>
              <a:t>DES-19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530822" y="1512524"/>
            <a:ext cx="11431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prstClr val="white"/>
                </a:solidFill>
              </a:rPr>
              <a:t>15.397.251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320,16%</a:t>
            </a:r>
            <a:r>
              <a:rPr lang="en-US" sz="1100" i="1" dirty="0">
                <a:solidFill>
                  <a:srgbClr val="FFC000"/>
                </a:solidFill>
              </a:rPr>
              <a:t>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35139" y="2541795"/>
            <a:ext cx="118094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3.171.872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356,51%</a:t>
            </a:r>
            <a:r>
              <a:rPr lang="en-US" sz="1100" i="1" dirty="0">
                <a:solidFill>
                  <a:srgbClr val="FFC000"/>
                </a:solidFill>
              </a:rPr>
              <a:t>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21980" y="3270227"/>
            <a:ext cx="323901" cy="715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889216" y="2920674"/>
            <a:ext cx="323901" cy="421194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864953" y="3321882"/>
            <a:ext cx="858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100" b="1" dirty="0">
                <a:solidFill>
                  <a:prstClr val="white"/>
                </a:solidFill>
              </a:rPr>
              <a:t>DES-18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417185" y="2341019"/>
            <a:ext cx="12495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prstClr val="white"/>
                </a:solidFill>
              </a:rPr>
              <a:t>3.664.645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1.444,19%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917632" y="2712136"/>
            <a:ext cx="12334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694.803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3.013,47% </a:t>
            </a:r>
          </a:p>
          <a:p>
            <a:pPr algn="ctr"/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8683805" y="1031189"/>
            <a:ext cx="2043822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200" b="1" dirty="0" err="1">
                <a:solidFill>
                  <a:prstClr val="white"/>
                </a:solidFill>
              </a:rPr>
              <a:t>Akumulasi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id-ID" sz="1200" b="1" dirty="0">
                <a:solidFill>
                  <a:prstClr val="white"/>
                </a:solidFill>
              </a:rPr>
              <a:t>Rekening Lender</a:t>
            </a:r>
            <a:r>
              <a:rPr lang="en-ID" sz="1200" b="1" dirty="0">
                <a:solidFill>
                  <a:prstClr val="white"/>
                </a:solidFill>
              </a:rPr>
              <a:t>*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230193" y="3578623"/>
            <a:ext cx="4834807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200" b="1" dirty="0">
                <a:solidFill>
                  <a:prstClr val="white"/>
                </a:solidFill>
              </a:rPr>
              <a:t>A</a:t>
            </a:r>
            <a:r>
              <a:rPr lang="id-ID" sz="1200" b="1" dirty="0">
                <a:solidFill>
                  <a:prstClr val="white"/>
                </a:solidFill>
              </a:rPr>
              <a:t>kumulasi rekening </a:t>
            </a:r>
            <a:r>
              <a:rPr lang="en-ID" sz="1200" b="1" dirty="0">
                <a:solidFill>
                  <a:prstClr val="white"/>
                </a:solidFill>
              </a:rPr>
              <a:t>l</a:t>
            </a:r>
            <a:r>
              <a:rPr lang="id-ID" sz="1200" b="1" dirty="0">
                <a:solidFill>
                  <a:prstClr val="white"/>
                </a:solidFill>
              </a:rPr>
              <a:t>ender </a:t>
            </a:r>
            <a:r>
              <a:rPr lang="en-ID" sz="1200" b="1" dirty="0" err="1">
                <a:solidFill>
                  <a:prstClr val="white"/>
                </a:solidFill>
              </a:rPr>
              <a:t>keseluruhan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id-ID" sz="1200" b="1" dirty="0" err="1">
                <a:solidFill>
                  <a:srgbClr val="FFD966"/>
                </a:solidFill>
              </a:rPr>
              <a:t>Okt</a:t>
            </a:r>
            <a:r>
              <a:rPr lang="id-ID" sz="1200" b="1" dirty="0">
                <a:solidFill>
                  <a:srgbClr val="FFD966"/>
                </a:solidFill>
              </a:rPr>
              <a:t>-</a:t>
            </a:r>
            <a:r>
              <a:rPr lang="en-ID" sz="1200" b="1" dirty="0">
                <a:solidFill>
                  <a:srgbClr val="FFD966"/>
                </a:solidFill>
              </a:rPr>
              <a:t>20</a:t>
            </a:r>
            <a:r>
              <a:rPr lang="id-ID" sz="1200" b="1" dirty="0">
                <a:solidFill>
                  <a:prstClr val="white"/>
                </a:solidFill>
              </a:rPr>
              <a:t>: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  </a:t>
            </a:r>
            <a:r>
              <a:rPr lang="id-ID" sz="1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698.401</a:t>
            </a:r>
            <a:r>
              <a:rPr lang="en-GB" sz="1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en-GB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en-GB" sz="1200" b="1" dirty="0" err="1">
                <a:solidFill>
                  <a:prstClr val="white"/>
                </a:solidFill>
              </a:rPr>
              <a:t>entit</a:t>
            </a:r>
            <a:r>
              <a:rPr lang="id-ID" sz="1200" b="1" dirty="0">
                <a:solidFill>
                  <a:prstClr val="white"/>
                </a:solidFill>
              </a:rPr>
              <a:t>as </a:t>
            </a:r>
            <a:r>
              <a:rPr lang="en-ID" sz="1200" b="1" dirty="0">
                <a:solidFill>
                  <a:prstClr val="white"/>
                </a:solidFill>
              </a:rPr>
              <a:t>(</a:t>
            </a:r>
            <a:r>
              <a:rPr lang="en-ID" sz="1200" b="1" dirty="0" err="1">
                <a:solidFill>
                  <a:prstClr val="white"/>
                </a:solidFill>
              </a:rPr>
              <a:t>naik</a:t>
            </a:r>
            <a:r>
              <a:rPr lang="id-ID" sz="1200" b="1" dirty="0">
                <a:solidFill>
                  <a:prstClr val="white"/>
                </a:solidFill>
              </a:rPr>
              <a:t> </a:t>
            </a:r>
            <a:r>
              <a:rPr lang="id-ID" sz="1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20,80%</a:t>
            </a:r>
            <a:r>
              <a:rPr lang="en-ID" sz="1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id-ID" sz="1200" b="1" i="1" dirty="0">
                <a:solidFill>
                  <a:prstClr val="white"/>
                </a:solidFill>
              </a:rPr>
              <a:t>y</a:t>
            </a:r>
            <a:r>
              <a:rPr lang="en-ID" sz="1200" b="1" i="1" dirty="0" err="1">
                <a:solidFill>
                  <a:prstClr val="white"/>
                </a:solidFill>
              </a:rPr>
              <a:t>oy</a:t>
            </a:r>
            <a:r>
              <a:rPr lang="en-ID" sz="1200" b="1" dirty="0">
                <a:solidFill>
                  <a:prstClr val="white"/>
                </a:solidFill>
              </a:rPr>
              <a:t>)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9505256" y="3008343"/>
            <a:ext cx="323899" cy="3333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9026382" y="1897922"/>
            <a:ext cx="323896" cy="1444569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9310167" y="3328606"/>
            <a:ext cx="759826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100" b="1" dirty="0">
                <a:solidFill>
                  <a:prstClr val="white"/>
                </a:solidFill>
              </a:rPr>
              <a:t>DES-19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066003" y="1332681"/>
            <a:ext cx="126818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  569.982   </a:t>
            </a:r>
          </a:p>
          <a:p>
            <a:pPr algn="ctr"/>
            <a:r>
              <a:rPr lang="id-ID" sz="1100" dirty="0">
                <a:solidFill>
                  <a:srgbClr val="FFC000"/>
                </a:solidFill>
              </a:rPr>
              <a:t>19,31%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1025754" y="2885410"/>
            <a:ext cx="323897" cy="4559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0540899" y="1772736"/>
            <a:ext cx="323897" cy="1569767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11510498" y="3294615"/>
            <a:ext cx="323897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 b="1">
              <a:solidFill>
                <a:prstClr val="white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0880757" y="3329823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1100" b="1" dirty="0" err="1">
                <a:solidFill>
                  <a:prstClr val="white"/>
                </a:solidFill>
              </a:rPr>
              <a:t>Okt</a:t>
            </a:r>
            <a:r>
              <a:rPr lang="en-ID" sz="1100" b="1" dirty="0">
                <a:solidFill>
                  <a:prstClr val="white"/>
                </a:solidFill>
              </a:rPr>
              <a:t>-20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 rot="16200000">
            <a:off x="11232384" y="2401565"/>
            <a:ext cx="10366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155884" y="2876888"/>
            <a:ext cx="106777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 3.901    </a:t>
            </a:r>
          </a:p>
          <a:p>
            <a:pPr algn="ctr"/>
            <a:r>
              <a:rPr lang="id-ID" sz="1100" dirty="0">
                <a:solidFill>
                  <a:srgbClr val="FFC000"/>
                </a:solidFill>
              </a:rPr>
              <a:t>7,26</a:t>
            </a:r>
            <a:r>
              <a:rPr lang="en-US" sz="1100" dirty="0">
                <a:solidFill>
                  <a:srgbClr val="FFC000"/>
                </a:solidFill>
              </a:rPr>
              <a:t>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707307" y="2456874"/>
            <a:ext cx="1009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id-ID" sz="1200" b="1" dirty="0">
                <a:solidFill>
                  <a:prstClr val="white"/>
                </a:solidFill>
              </a:rPr>
              <a:t>124.518</a:t>
            </a:r>
            <a:r>
              <a:rPr lang="en-US" sz="1200" b="1" dirty="0">
                <a:solidFill>
                  <a:prstClr val="white"/>
                </a:solidFill>
              </a:rPr>
              <a:t>  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id-ID" sz="1100" dirty="0">
                <a:solidFill>
                  <a:srgbClr val="FFC000"/>
                </a:solidFill>
              </a:rPr>
              <a:t>28,66</a:t>
            </a:r>
            <a:r>
              <a:rPr lang="en-US" sz="1100" dirty="0">
                <a:solidFill>
                  <a:srgbClr val="FFC000"/>
                </a:solidFill>
              </a:rPr>
              <a:t>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10647636" y="2661934"/>
            <a:ext cx="15314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8584459" y="1492373"/>
            <a:ext cx="11887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500.030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endParaRPr lang="en-US" sz="1100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222,12%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9098608" y="2608475"/>
            <a:ext cx="122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102.149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103,16% </a:t>
            </a:r>
            <a:r>
              <a:rPr lang="en-US" sz="1100" dirty="0" err="1">
                <a:solidFill>
                  <a:srgbClr val="FFC000"/>
                </a:solidFill>
              </a:rPr>
              <a:t>yoy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9605502" y="2910286"/>
            <a:ext cx="11320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3.756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>
                <a:solidFill>
                  <a:srgbClr val="FFC000"/>
                </a:solidFill>
              </a:rPr>
              <a:t>88,18%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7831657" y="3329545"/>
            <a:ext cx="64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100" b="1" dirty="0">
                <a:solidFill>
                  <a:prstClr val="white"/>
                </a:solidFill>
              </a:rPr>
              <a:t>DES-18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8451233" y="3296646"/>
            <a:ext cx="323897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 b="1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976237" y="3130817"/>
            <a:ext cx="323897" cy="2130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 dirty="0">
              <a:solidFill>
                <a:prstClr val="white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7506958" y="2598507"/>
            <a:ext cx="323897" cy="74516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031631" y="2194077"/>
            <a:ext cx="12718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 155.230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104,87%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7652901" y="2560686"/>
            <a:ext cx="10794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50.281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en-US" sz="1100" dirty="0">
                <a:solidFill>
                  <a:srgbClr val="FFC000"/>
                </a:solidFill>
              </a:rPr>
              <a:t>109,26%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8224397" y="2902162"/>
            <a:ext cx="8585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1.996</a:t>
            </a:r>
            <a:r>
              <a:rPr lang="en-US" sz="105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74,63%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107671" y="3574578"/>
            <a:ext cx="3377669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prstClr val="white"/>
                </a:solidFill>
              </a:rPr>
              <a:t>Akumulasi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penyaluran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pinjaman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nasional</a:t>
            </a:r>
            <a:r>
              <a:rPr lang="id-ID" sz="1200" b="1" dirty="0">
                <a:solidFill>
                  <a:prstClr val="white"/>
                </a:solidFill>
              </a:rPr>
              <a:t> </a:t>
            </a:r>
            <a:r>
              <a:rPr lang="id-ID" sz="1200" b="1" dirty="0" err="1">
                <a:solidFill>
                  <a:srgbClr val="FFD966"/>
                </a:solidFill>
              </a:rPr>
              <a:t>Okt</a:t>
            </a:r>
            <a:r>
              <a:rPr lang="id-ID" sz="1200" b="1" dirty="0">
                <a:solidFill>
                  <a:srgbClr val="FFD966"/>
                </a:solidFill>
              </a:rPr>
              <a:t>-</a:t>
            </a:r>
            <a:r>
              <a:rPr lang="en-ID" sz="1200" b="1" dirty="0">
                <a:solidFill>
                  <a:srgbClr val="FFD966"/>
                </a:solidFill>
              </a:rPr>
              <a:t>20</a:t>
            </a:r>
            <a:r>
              <a:rPr lang="id-ID" sz="1200" b="1" dirty="0">
                <a:solidFill>
                  <a:prstClr val="white"/>
                </a:solidFill>
              </a:rPr>
              <a:t>: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en-US" sz="1400" b="1" dirty="0" err="1">
                <a:solidFill>
                  <a:srgbClr val="FFC000">
                    <a:lumMod val="60000"/>
                    <a:lumOff val="40000"/>
                  </a:srgbClr>
                </a:solidFill>
              </a:rPr>
              <a:t>Rp</a:t>
            </a:r>
            <a:r>
              <a:rPr lang="en-US" sz="14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 137,66  </a:t>
            </a:r>
            <a:r>
              <a:rPr lang="en-US" sz="1400" b="1" dirty="0" err="1">
                <a:solidFill>
                  <a:srgbClr val="FFC000">
                    <a:lumMod val="60000"/>
                    <a:lumOff val="40000"/>
                  </a:srgbClr>
                </a:solidFill>
              </a:rPr>
              <a:t>Triliun</a:t>
            </a:r>
            <a:r>
              <a:rPr lang="id-ID" sz="1400" b="1" dirty="0">
                <a:solidFill>
                  <a:prstClr val="white"/>
                </a:solidFill>
              </a:rPr>
              <a:t> </a:t>
            </a:r>
            <a:r>
              <a:rPr lang="en-ID" sz="1200" b="1" dirty="0">
                <a:solidFill>
                  <a:prstClr val="white"/>
                </a:solidFill>
              </a:rPr>
              <a:t>(</a:t>
            </a:r>
            <a:r>
              <a:rPr lang="en-ID" sz="1200" b="1" dirty="0" err="1">
                <a:solidFill>
                  <a:prstClr val="white"/>
                </a:solidFill>
              </a:rPr>
              <a:t>naik</a:t>
            </a:r>
            <a:r>
              <a:rPr lang="id-ID" sz="1200" b="1" dirty="0">
                <a:solidFill>
                  <a:prstClr val="white"/>
                </a:solidFill>
              </a:rPr>
              <a:t> </a:t>
            </a:r>
            <a:r>
              <a:rPr lang="en-US" sz="1400" b="1" dirty="0">
                <a:solidFill>
                  <a:srgbClr val="FFD966"/>
                </a:solidFill>
              </a:rPr>
              <a:t>102,44% </a:t>
            </a:r>
            <a:r>
              <a:rPr lang="id-ID" sz="1200" b="1" i="1" dirty="0">
                <a:solidFill>
                  <a:prstClr val="white"/>
                </a:solidFill>
              </a:rPr>
              <a:t>y</a:t>
            </a:r>
            <a:r>
              <a:rPr lang="en-ID" sz="1200" b="1" i="1" dirty="0" err="1">
                <a:solidFill>
                  <a:prstClr val="white"/>
                </a:solidFill>
              </a:rPr>
              <a:t>oy</a:t>
            </a:r>
            <a:r>
              <a:rPr lang="en-ID" sz="1200" b="1" dirty="0">
                <a:solidFill>
                  <a:prstClr val="white"/>
                </a:solidFill>
              </a:rPr>
              <a:t>)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9979295" y="3296454"/>
            <a:ext cx="323897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 b="1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851578" y="1167962"/>
            <a:ext cx="1107024" cy="867113"/>
            <a:chOff x="10956456" y="1335924"/>
            <a:chExt cx="1107024" cy="867113"/>
          </a:xfrm>
        </p:grpSpPr>
        <p:sp>
          <p:nvSpPr>
            <p:cNvPr id="63" name="Rectangle 62"/>
            <p:cNvSpPr/>
            <p:nvPr/>
          </p:nvSpPr>
          <p:spPr>
            <a:xfrm>
              <a:off x="10956456" y="1335924"/>
              <a:ext cx="1107024" cy="867113"/>
            </a:xfrm>
            <a:prstGeom prst="rect">
              <a:avLst/>
            </a:prstGeom>
            <a:noFill/>
            <a:ln>
              <a:solidFill>
                <a:srgbClr val="83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1115814" y="1966407"/>
              <a:ext cx="73059" cy="1017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11134820" y="1878767"/>
              <a:ext cx="9187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sz="1200" b="1" dirty="0" err="1">
                  <a:solidFill>
                    <a:srgbClr val="00B0F0"/>
                  </a:solidFill>
                </a:rPr>
                <a:t>Luar</a:t>
              </a:r>
              <a:r>
                <a:rPr lang="en-ID" sz="1200" b="1" dirty="0">
                  <a:solidFill>
                    <a:srgbClr val="00B0F0"/>
                  </a:solidFill>
                </a:rPr>
                <a:t> </a:t>
              </a:r>
              <a:r>
                <a:rPr lang="en-ID" sz="1200" b="1" dirty="0" err="1">
                  <a:solidFill>
                    <a:srgbClr val="00B0F0"/>
                  </a:solidFill>
                </a:rPr>
                <a:t>Negeri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11018325" y="1371419"/>
              <a:ext cx="1029824" cy="631540"/>
              <a:chOff x="11004714" y="1380612"/>
              <a:chExt cx="1029824" cy="631540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11004714" y="1380612"/>
                <a:ext cx="999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ID" sz="1200" b="1" dirty="0" err="1">
                    <a:solidFill>
                      <a:prstClr val="white"/>
                    </a:solidFill>
                  </a:rPr>
                  <a:t>Keterangan</a:t>
                </a:r>
                <a:r>
                  <a:rPr lang="en-ID" sz="1200" b="1" dirty="0">
                    <a:solidFill>
                      <a:prstClr val="white"/>
                    </a:solidFill>
                  </a:rPr>
                  <a:t>:</a:t>
                </a:r>
              </a:p>
              <a:p>
                <a:pPr>
                  <a:defRPr/>
                </a:pPr>
                <a:endParaRPr lang="en-ID" sz="1200" b="1" dirty="0">
                  <a:solidFill>
                    <a:srgbClr val="E7FF0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1105957" y="1662722"/>
                <a:ext cx="73059" cy="101719"/>
              </a:xfrm>
              <a:prstGeom prst="rect">
                <a:avLst/>
              </a:prstGeom>
              <a:solidFill>
                <a:srgbClr val="CC3399"/>
              </a:solidFill>
              <a:ln>
                <a:solidFill>
                  <a:srgbClr val="CC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11121558" y="1579665"/>
                <a:ext cx="5592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1200" b="1" dirty="0" err="1">
                    <a:solidFill>
                      <a:srgbClr val="CC3399"/>
                    </a:solidFill>
                  </a:rPr>
                  <a:t>Jawa</a:t>
                </a:r>
                <a:endParaRPr lang="en-US" sz="1200" dirty="0">
                  <a:solidFill>
                    <a:srgbClr val="CC3399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105863" y="1817326"/>
                <a:ext cx="73059" cy="101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1123320" y="1735153"/>
                <a:ext cx="91121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1200" b="1" dirty="0" err="1">
                    <a:solidFill>
                      <a:srgbClr val="FFC000"/>
                    </a:solidFill>
                  </a:rPr>
                  <a:t>Luar</a:t>
                </a:r>
                <a:r>
                  <a:rPr lang="en-ID" sz="1200" b="1" dirty="0">
                    <a:solidFill>
                      <a:srgbClr val="FFC000"/>
                    </a:solidFill>
                  </a:rPr>
                  <a:t> </a:t>
                </a:r>
                <a:r>
                  <a:rPr lang="en-ID" sz="1200" b="1" dirty="0" err="1">
                    <a:solidFill>
                      <a:srgbClr val="FFC000"/>
                    </a:solidFill>
                  </a:rPr>
                  <a:t>Jawa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</p:grpSp>
      </p:grpSp>
      <p:cxnSp>
        <p:nvCxnSpPr>
          <p:cNvPr id="9" name="Straight Connector 8"/>
          <p:cNvCxnSpPr>
            <a:endCxn id="318" idx="0"/>
          </p:cNvCxnSpPr>
          <p:nvPr/>
        </p:nvCxnSpPr>
        <p:spPr>
          <a:xfrm>
            <a:off x="453930" y="2725650"/>
            <a:ext cx="0" cy="2181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 flipV="1">
            <a:off x="929457" y="3075538"/>
            <a:ext cx="2898" cy="150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8130021" y="2946404"/>
            <a:ext cx="3870" cy="1814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4341" y="6492658"/>
            <a:ext cx="952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00" dirty="0">
                <a:solidFill>
                  <a:srgbClr val="F5F5F5"/>
                </a:solidFill>
              </a:rPr>
              <a:t>  *</a:t>
            </a:r>
            <a:r>
              <a:rPr lang="en-ID" sz="1000" dirty="0" err="1">
                <a:solidFill>
                  <a:srgbClr val="F5F5F5"/>
                </a:solidFill>
              </a:rPr>
              <a:t>Akumulasi</a:t>
            </a:r>
            <a:r>
              <a:rPr lang="en-ID" sz="1000" dirty="0">
                <a:solidFill>
                  <a:srgbClr val="F5F5F5"/>
                </a:solidFill>
              </a:rPr>
              <a:t> total </a:t>
            </a:r>
            <a:r>
              <a:rPr lang="en-ID" sz="1000" dirty="0" err="1">
                <a:solidFill>
                  <a:srgbClr val="F5F5F5"/>
                </a:solidFill>
              </a:rPr>
              <a:t>seluruh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penyelenggara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fintech</a:t>
            </a:r>
            <a:r>
              <a:rPr lang="en-ID" sz="1000" dirty="0">
                <a:solidFill>
                  <a:srgbClr val="F5F5F5"/>
                </a:solidFill>
              </a:rPr>
              <a:t> lending </a:t>
            </a:r>
            <a:r>
              <a:rPr lang="en-ID" sz="1000" dirty="0" err="1">
                <a:solidFill>
                  <a:srgbClr val="F5F5F5"/>
                </a:solidFill>
              </a:rPr>
              <a:t>sejak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didirikan</a:t>
            </a:r>
            <a:r>
              <a:rPr lang="en-ID" sz="1000" dirty="0">
                <a:solidFill>
                  <a:srgbClr val="F5F5F5"/>
                </a:solidFill>
              </a:rPr>
              <a:t>. </a:t>
            </a:r>
          </a:p>
          <a:p>
            <a:r>
              <a:rPr lang="en-ID" sz="1000" dirty="0">
                <a:solidFill>
                  <a:srgbClr val="F5F5F5"/>
                </a:solidFill>
              </a:rPr>
              <a:t>**</a:t>
            </a:r>
            <a:r>
              <a:rPr lang="en-ID" sz="1000" dirty="0" err="1">
                <a:solidFill>
                  <a:srgbClr val="F5F5F5"/>
                </a:solidFill>
              </a:rPr>
              <a:t>Akumulasi</a:t>
            </a:r>
            <a:r>
              <a:rPr lang="en-ID" sz="1000" dirty="0">
                <a:solidFill>
                  <a:srgbClr val="F5F5F5"/>
                </a:solidFill>
              </a:rPr>
              <a:t> total </a:t>
            </a:r>
            <a:r>
              <a:rPr lang="en-ID" sz="1000" dirty="0" err="1">
                <a:solidFill>
                  <a:srgbClr val="F5F5F5"/>
                </a:solidFill>
              </a:rPr>
              <a:t>seluruh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penyelenggara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fintech</a:t>
            </a:r>
            <a:r>
              <a:rPr lang="en-ID" sz="1000" dirty="0">
                <a:solidFill>
                  <a:srgbClr val="F5F5F5"/>
                </a:solidFill>
              </a:rPr>
              <a:t> lending </a:t>
            </a:r>
            <a:r>
              <a:rPr lang="en-ID" sz="1000" dirty="0" err="1">
                <a:solidFill>
                  <a:srgbClr val="F5F5F5"/>
                </a:solidFill>
              </a:rPr>
              <a:t>sejak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awal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tahun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periode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sampai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dengan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periode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bulan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pelaporan</a:t>
            </a:r>
            <a:r>
              <a:rPr lang="en-ID" sz="1000" dirty="0">
                <a:solidFill>
                  <a:srgbClr val="F5F5F5"/>
                </a:solidFill>
              </a:rPr>
              <a:t> </a:t>
            </a:r>
            <a:r>
              <a:rPr lang="en-ID" sz="1000" dirty="0" err="1">
                <a:solidFill>
                  <a:srgbClr val="F5F5F5"/>
                </a:solidFill>
              </a:rPr>
              <a:t>terakhir</a:t>
            </a:r>
            <a:r>
              <a:rPr lang="en-ID" sz="1000" dirty="0">
                <a:solidFill>
                  <a:srgbClr val="F5F5F5"/>
                </a:solidFill>
              </a:rPr>
              <a:t>.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28A14E3-8C74-334F-AA32-BCEC9B3F0F25}"/>
              </a:ext>
            </a:extLst>
          </p:cNvPr>
          <p:cNvSpPr/>
          <p:nvPr/>
        </p:nvSpPr>
        <p:spPr>
          <a:xfrm>
            <a:off x="11257827" y="4557976"/>
            <a:ext cx="776640" cy="10453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1185936" y="4722544"/>
            <a:ext cx="91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1600" b="1" dirty="0">
                <a:solidFill>
                  <a:srgbClr val="01838F"/>
                </a:solidFill>
              </a:rPr>
              <a:t>JUMLAH</a:t>
            </a:r>
            <a:endParaRPr lang="id-ID" sz="2000" b="1" dirty="0">
              <a:solidFill>
                <a:srgbClr val="01838F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1220011" y="4990568"/>
            <a:ext cx="86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3200" b="1" dirty="0" smtClean="0">
                <a:solidFill>
                  <a:srgbClr val="FFC000">
                    <a:lumMod val="75000"/>
                  </a:srgbClr>
                </a:solidFill>
              </a:rPr>
              <a:t>155</a:t>
            </a:r>
            <a:endParaRPr lang="id-ID" sz="3200" b="1" dirty="0">
              <a:solidFill>
                <a:srgbClr val="FFC000">
                  <a:lumMod val="75000"/>
                </a:srgbClr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9508578" y="4240688"/>
            <a:ext cx="2525889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1200" b="1" dirty="0">
                <a:solidFill>
                  <a:prstClr val="white"/>
                </a:solidFill>
              </a:rPr>
              <a:t>Perusahaan Terdaftar</a:t>
            </a:r>
            <a:r>
              <a:rPr lang="en-ID" sz="1200" b="1" dirty="0">
                <a:solidFill>
                  <a:prstClr val="white"/>
                </a:solidFill>
              </a:rPr>
              <a:t>/</a:t>
            </a:r>
            <a:r>
              <a:rPr lang="id-ID" sz="1200" b="1" dirty="0" smtClean="0">
                <a:solidFill>
                  <a:prstClr val="white"/>
                </a:solidFill>
              </a:rPr>
              <a:t>Berizin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CAAD925-AE95-A04C-86A6-3A6D598A14BA}"/>
              </a:ext>
            </a:extLst>
          </p:cNvPr>
          <p:cNvSpPr/>
          <p:nvPr/>
        </p:nvSpPr>
        <p:spPr>
          <a:xfrm>
            <a:off x="9505060" y="4547794"/>
            <a:ext cx="1006432" cy="5028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CAAD925-AE95-A04C-86A6-3A6D598A14BA}"/>
              </a:ext>
            </a:extLst>
          </p:cNvPr>
          <p:cNvSpPr/>
          <p:nvPr/>
        </p:nvSpPr>
        <p:spPr>
          <a:xfrm>
            <a:off x="9505059" y="5111659"/>
            <a:ext cx="1006433" cy="4995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2BF1C20-E043-C84A-A712-81C6870C23C4}"/>
              </a:ext>
            </a:extLst>
          </p:cNvPr>
          <p:cNvSpPr/>
          <p:nvPr/>
        </p:nvSpPr>
        <p:spPr>
          <a:xfrm>
            <a:off x="10572010" y="4552896"/>
            <a:ext cx="641222" cy="498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2BF1C20-E043-C84A-A712-81C6870C23C4}"/>
              </a:ext>
            </a:extLst>
          </p:cNvPr>
          <p:cNvSpPr/>
          <p:nvPr/>
        </p:nvSpPr>
        <p:spPr>
          <a:xfrm>
            <a:off x="10572888" y="5113163"/>
            <a:ext cx="640344" cy="498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9568212" y="4533187"/>
            <a:ext cx="879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100" b="1" dirty="0">
                <a:solidFill>
                  <a:srgbClr val="01838F"/>
                </a:solidFill>
              </a:rPr>
              <a:t>TERDAFTAR</a:t>
            </a:r>
            <a:endParaRPr lang="id-ID" sz="1100" b="1" dirty="0">
              <a:solidFill>
                <a:srgbClr val="01838F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533979" y="4609354"/>
            <a:ext cx="9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2800" b="1" dirty="0" smtClean="0">
                <a:solidFill>
                  <a:srgbClr val="00ACC1"/>
                </a:solidFill>
              </a:rPr>
              <a:t>119​</a:t>
            </a:r>
            <a:endParaRPr lang="id-ID" sz="2800" b="1" dirty="0">
              <a:solidFill>
                <a:srgbClr val="00ACC1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0529917" y="4628389"/>
            <a:ext cx="74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2800" b="1" dirty="0" smtClean="0">
                <a:solidFill>
                  <a:srgbClr val="00ACC1"/>
                </a:solidFill>
              </a:rPr>
              <a:t>36​</a:t>
            </a:r>
            <a:endParaRPr lang="id-ID" sz="2800" b="1" dirty="0">
              <a:solidFill>
                <a:srgbClr val="00ACC1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10559771" y="4532174"/>
            <a:ext cx="69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100" b="1" dirty="0">
                <a:solidFill>
                  <a:srgbClr val="01838F"/>
                </a:solidFill>
              </a:rPr>
              <a:t>BERIZIN</a:t>
            </a:r>
            <a:endParaRPr lang="id-ID" sz="1100" b="1" dirty="0">
              <a:solidFill>
                <a:srgbClr val="01838F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0487239" y="5178324"/>
            <a:ext cx="83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2800" b="1" dirty="0">
                <a:solidFill>
                  <a:srgbClr val="00ACC1"/>
                </a:solidFill>
              </a:rPr>
              <a:t>11</a:t>
            </a:r>
            <a:endParaRPr lang="id-ID" sz="2800" b="1" dirty="0">
              <a:solidFill>
                <a:srgbClr val="00ACC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0485175" y="5101119"/>
            <a:ext cx="841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srgbClr val="01838F"/>
                </a:solidFill>
              </a:rPr>
              <a:t>SYARIAH</a:t>
            </a:r>
            <a:endParaRPr lang="id-ID" sz="1400" b="1" dirty="0">
              <a:solidFill>
                <a:srgbClr val="01838F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9370578" y="5093928"/>
            <a:ext cx="1277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srgbClr val="01838F"/>
                </a:solidFill>
              </a:rPr>
              <a:t>KONVENSIONAL</a:t>
            </a:r>
            <a:endParaRPr lang="id-ID" sz="1400" b="1" dirty="0">
              <a:solidFill>
                <a:srgbClr val="01838F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9650610" y="5180493"/>
            <a:ext cx="728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2800" b="1" dirty="0" smtClean="0">
                <a:solidFill>
                  <a:srgbClr val="00ACC1"/>
                </a:solidFill>
              </a:rPr>
              <a:t>14</a:t>
            </a:r>
            <a:r>
              <a:rPr lang="en-US" sz="2800" b="1" dirty="0" smtClean="0">
                <a:solidFill>
                  <a:srgbClr val="00ACC1"/>
                </a:solidFill>
              </a:rPr>
              <a:t>4</a:t>
            </a:r>
            <a:endParaRPr lang="id-ID" sz="2800" b="1" dirty="0">
              <a:solidFill>
                <a:srgbClr val="00ACC1"/>
              </a:solidFill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4007414" y="2716520"/>
            <a:ext cx="0" cy="2181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3040641" y="4241179"/>
            <a:ext cx="1734604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200" b="1" dirty="0" err="1">
                <a:solidFill>
                  <a:prstClr val="white"/>
                </a:solidFill>
              </a:rPr>
              <a:t>Penyaluran</a:t>
            </a:r>
            <a:r>
              <a:rPr lang="en-ID" sz="1200" b="1" dirty="0">
                <a:solidFill>
                  <a:prstClr val="white"/>
                </a:solidFill>
              </a:rPr>
              <a:t> </a:t>
            </a:r>
            <a:r>
              <a:rPr lang="en-ID" sz="1200" b="1" dirty="0" err="1">
                <a:solidFill>
                  <a:prstClr val="white"/>
                </a:solidFill>
              </a:rPr>
              <a:t>Pinjaman</a:t>
            </a:r>
            <a:r>
              <a:rPr lang="en-ID" sz="1200" b="1" dirty="0">
                <a:solidFill>
                  <a:prstClr val="white"/>
                </a:solidFill>
              </a:rPr>
              <a:t>**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4611836" y="5637350"/>
            <a:ext cx="323128" cy="167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4050588" y="5157988"/>
            <a:ext cx="323128" cy="644217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176772" y="581181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1100" b="1" dirty="0">
                <a:solidFill>
                  <a:prstClr val="white"/>
                </a:solidFill>
              </a:rPr>
              <a:t>OKT</a:t>
            </a:r>
            <a:r>
              <a:rPr lang="en-ID" sz="1100" b="1" dirty="0">
                <a:solidFill>
                  <a:prstClr val="white"/>
                </a:solidFill>
              </a:rPr>
              <a:t>-20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3584253" y="4733549"/>
            <a:ext cx="12557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4</a:t>
            </a:r>
            <a:r>
              <a:rPr lang="id-ID" sz="1200" b="1" dirty="0">
                <a:solidFill>
                  <a:prstClr val="white"/>
                </a:solidFill>
              </a:rPr>
              <a:t>7,99</a:t>
            </a:r>
            <a:r>
              <a:rPr lang="en-US" sz="1200" b="1" dirty="0">
                <a:solidFill>
                  <a:prstClr val="white"/>
                </a:solidFill>
              </a:rPr>
              <a:t> T </a:t>
            </a:r>
            <a:endParaRPr lang="en-US" sz="1100" b="1" dirty="0">
              <a:solidFill>
                <a:prstClr val="white"/>
              </a:solidFill>
            </a:endParaRPr>
          </a:p>
          <a:p>
            <a:pPr algn="ctr"/>
            <a:r>
              <a:rPr lang="id-ID" sz="1100" dirty="0">
                <a:solidFill>
                  <a:srgbClr val="FFC000"/>
                </a:solidFill>
              </a:rPr>
              <a:t>24,07</a:t>
            </a:r>
            <a:r>
              <a:rPr lang="en-US" sz="1100" dirty="0">
                <a:solidFill>
                  <a:srgbClr val="FFC000"/>
                </a:solidFill>
              </a:rPr>
              <a:t>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147825" y="5220156"/>
            <a:ext cx="12117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id-ID" sz="1200" b="1" dirty="0">
                <a:solidFill>
                  <a:prstClr val="white"/>
                </a:solidFill>
              </a:rPr>
              <a:t>8,17</a:t>
            </a:r>
            <a:r>
              <a:rPr lang="en-US" sz="1200" b="1" dirty="0">
                <a:solidFill>
                  <a:prstClr val="white"/>
                </a:solidFill>
              </a:rPr>
              <a:t>  T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endParaRPr lang="en-US" sz="1100" b="1" dirty="0">
              <a:solidFill>
                <a:srgbClr val="FFC000"/>
              </a:solidFill>
            </a:endParaRPr>
          </a:p>
          <a:p>
            <a:pPr algn="ctr"/>
            <a:r>
              <a:rPr lang="id-ID" sz="1100" dirty="0">
                <a:solidFill>
                  <a:srgbClr val="FFC000"/>
                </a:solidFill>
              </a:rPr>
              <a:t>22,78%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3355008" y="5502007"/>
            <a:ext cx="323128" cy="299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2822885" y="4902361"/>
            <a:ext cx="323128" cy="90257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2953080" y="5802109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D" sz="1100" b="1" dirty="0">
                <a:solidFill>
                  <a:prstClr val="white"/>
                </a:solidFill>
              </a:rPr>
              <a:t>DES-19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2801688" y="5040006"/>
            <a:ext cx="14415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prstClr val="white"/>
                </a:solidFill>
              </a:rPr>
              <a:t>Rp8,63 T </a:t>
            </a:r>
            <a:endParaRPr lang="en-US" sz="11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223,01%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416079" y="4493875"/>
            <a:ext cx="11284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prstClr val="white"/>
                </a:solidFill>
              </a:rPr>
              <a:t>Rp50,21 T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endParaRPr lang="en-US" sz="1200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188,01%</a:t>
            </a:r>
            <a:r>
              <a:rPr lang="en-US" sz="1100" i="1" dirty="0">
                <a:solidFill>
                  <a:srgbClr val="FFC000"/>
                </a:solidFill>
              </a:rPr>
              <a:t>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514616" y="6052361"/>
            <a:ext cx="2715894" cy="4462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prstClr val="white"/>
                </a:solidFill>
              </a:rPr>
              <a:t>Penyaluran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en-US" sz="1100" b="1" dirty="0" err="1">
                <a:solidFill>
                  <a:prstClr val="white"/>
                </a:solidFill>
              </a:rPr>
              <a:t>pinjaman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en-US" sz="1100" b="1" dirty="0" err="1">
                <a:solidFill>
                  <a:prstClr val="white"/>
                </a:solidFill>
              </a:rPr>
              <a:t>baru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en-US" sz="1100" b="1" dirty="0" err="1">
                <a:solidFill>
                  <a:prstClr val="white"/>
                </a:solidFill>
              </a:rPr>
              <a:t>nasional</a:t>
            </a:r>
            <a:r>
              <a:rPr lang="id-ID" sz="1100" b="1" dirty="0">
                <a:solidFill>
                  <a:prstClr val="white"/>
                </a:solidFill>
              </a:rPr>
              <a:t> </a:t>
            </a:r>
            <a:r>
              <a:rPr lang="id-ID" sz="1100" b="1" dirty="0" err="1">
                <a:solidFill>
                  <a:srgbClr val="FFD966"/>
                </a:solidFill>
              </a:rPr>
              <a:t>Okt</a:t>
            </a:r>
            <a:r>
              <a:rPr lang="en-ID" sz="1100" b="1" dirty="0">
                <a:solidFill>
                  <a:srgbClr val="FFD966"/>
                </a:solidFill>
              </a:rPr>
              <a:t>20</a:t>
            </a:r>
            <a:r>
              <a:rPr lang="id-ID" sz="1100" b="1" dirty="0">
                <a:solidFill>
                  <a:prstClr val="white"/>
                </a:solidFill>
              </a:rPr>
              <a:t>:</a:t>
            </a:r>
            <a:r>
              <a:rPr lang="en-ID" sz="1100" b="1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srgbClr val="FFC000">
                    <a:lumMod val="60000"/>
                    <a:lumOff val="40000"/>
                  </a:srgbClr>
                </a:solidFill>
              </a:rPr>
              <a:t>Rp</a:t>
            </a:r>
            <a:r>
              <a:rPr lang="en-US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id-ID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56,16</a:t>
            </a:r>
            <a:r>
              <a:rPr lang="en-US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FFC000">
                    <a:lumMod val="60000"/>
                    <a:lumOff val="40000"/>
                  </a:srgbClr>
                </a:solidFill>
              </a:rPr>
              <a:t>triliun</a:t>
            </a:r>
            <a:r>
              <a:rPr lang="id-ID" sz="1200" b="1" dirty="0">
                <a:solidFill>
                  <a:prstClr val="white"/>
                </a:solidFill>
              </a:rPr>
              <a:t> </a:t>
            </a:r>
            <a:r>
              <a:rPr lang="en-ID" sz="1100" b="1" dirty="0">
                <a:solidFill>
                  <a:prstClr val="white"/>
                </a:solidFill>
              </a:rPr>
              <a:t>(</a:t>
            </a:r>
            <a:r>
              <a:rPr lang="en-ID" sz="1100" b="1" dirty="0" err="1">
                <a:solidFill>
                  <a:prstClr val="white"/>
                </a:solidFill>
              </a:rPr>
              <a:t>naik</a:t>
            </a:r>
            <a:r>
              <a:rPr lang="id-ID" sz="1100" b="1" dirty="0">
                <a:solidFill>
                  <a:prstClr val="white"/>
                </a:solidFill>
              </a:rPr>
              <a:t> </a:t>
            </a:r>
            <a:r>
              <a:rPr lang="id-ID" sz="1200" b="1" dirty="0">
                <a:solidFill>
                  <a:srgbClr val="FFD966"/>
                </a:solidFill>
              </a:rPr>
              <a:t>23,88</a:t>
            </a:r>
            <a:r>
              <a:rPr lang="en-US" sz="1200" b="1" dirty="0">
                <a:solidFill>
                  <a:srgbClr val="FFD966"/>
                </a:solidFill>
              </a:rPr>
              <a:t>% </a:t>
            </a:r>
            <a:r>
              <a:rPr lang="id-ID" sz="1100" b="1" i="1" dirty="0">
                <a:solidFill>
                  <a:prstClr val="white"/>
                </a:solidFill>
              </a:rPr>
              <a:t>y</a:t>
            </a:r>
            <a:r>
              <a:rPr lang="en-ID" sz="1100" b="1" i="1" dirty="0" err="1">
                <a:solidFill>
                  <a:prstClr val="white"/>
                </a:solidFill>
              </a:rPr>
              <a:t>oy</a:t>
            </a:r>
            <a:r>
              <a:rPr lang="en-ID" sz="1100" b="1" dirty="0">
                <a:solidFill>
                  <a:prstClr val="white"/>
                </a:solidFill>
              </a:rPr>
              <a:t>)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369004" y="4227299"/>
            <a:ext cx="1707163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200" b="1" dirty="0">
                <a:solidFill>
                  <a:prstClr val="white"/>
                </a:solidFill>
              </a:rPr>
              <a:t>Outstanding </a:t>
            </a:r>
            <a:r>
              <a:rPr lang="id-ID" sz="1200" b="1" dirty="0">
                <a:solidFill>
                  <a:prstClr val="white"/>
                </a:solidFill>
              </a:rPr>
              <a:t>Pinjaman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1924508" y="5332163"/>
            <a:ext cx="323128" cy="4641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1397345" y="4909142"/>
            <a:ext cx="323128" cy="889348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38826" y="4480870"/>
            <a:ext cx="12557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10,</a:t>
            </a:r>
            <a:r>
              <a:rPr lang="id-ID" sz="1200" b="1" dirty="0">
                <a:solidFill>
                  <a:prstClr val="white"/>
                </a:solidFill>
              </a:rPr>
              <a:t>99</a:t>
            </a:r>
            <a:r>
              <a:rPr lang="en-US" sz="1200" b="1" dirty="0">
                <a:solidFill>
                  <a:prstClr val="white"/>
                </a:solidFill>
              </a:rPr>
              <a:t>  T </a:t>
            </a:r>
            <a:endParaRPr lang="en-US" sz="1100" b="1" dirty="0">
              <a:solidFill>
                <a:prstClr val="white"/>
              </a:solidFill>
            </a:endParaRPr>
          </a:p>
          <a:p>
            <a:pPr algn="ctr"/>
            <a:r>
              <a:rPr lang="id-ID" sz="1100" dirty="0">
                <a:solidFill>
                  <a:srgbClr val="FFC000"/>
                </a:solidFill>
              </a:rPr>
              <a:t>14,27</a:t>
            </a:r>
            <a:r>
              <a:rPr lang="en-US" sz="1100" dirty="0">
                <a:solidFill>
                  <a:srgbClr val="FFC000"/>
                </a:solidFill>
              </a:rPr>
              <a:t>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1476848" y="4897281"/>
            <a:ext cx="12117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 err="1">
                <a:solidFill>
                  <a:prstClr val="white"/>
                </a:solidFill>
              </a:rPr>
              <a:t>Rp</a:t>
            </a:r>
            <a:r>
              <a:rPr lang="en-US" sz="1200" b="1" dirty="0">
                <a:solidFill>
                  <a:prstClr val="white"/>
                </a:solidFill>
              </a:rPr>
              <a:t> 2,</a:t>
            </a:r>
            <a:r>
              <a:rPr lang="id-ID" sz="1200" b="1" dirty="0">
                <a:solidFill>
                  <a:prstClr val="white"/>
                </a:solidFill>
              </a:rPr>
              <a:t>24</a:t>
            </a:r>
            <a:r>
              <a:rPr lang="en-US" sz="1200" b="1" dirty="0">
                <a:solidFill>
                  <a:prstClr val="white"/>
                </a:solidFill>
              </a:rPr>
              <a:t> T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endParaRPr lang="en-US" sz="11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4</a:t>
            </a:r>
            <a:r>
              <a:rPr lang="id-ID" sz="1100" dirty="0">
                <a:solidFill>
                  <a:srgbClr val="FFC000"/>
                </a:solidFill>
              </a:rPr>
              <a:t>3,75</a:t>
            </a:r>
            <a:r>
              <a:rPr lang="en-US" sz="1100" dirty="0">
                <a:solidFill>
                  <a:srgbClr val="FFC000"/>
                </a:solidFill>
              </a:rPr>
              <a:t>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770522" y="5530078"/>
            <a:ext cx="323128" cy="2643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267612" y="4836957"/>
            <a:ext cx="323128" cy="94857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100">
              <a:solidFill>
                <a:prstClr val="white"/>
              </a:solidFill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208554" y="5157988"/>
            <a:ext cx="14415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prstClr val="white"/>
                </a:solidFill>
              </a:rPr>
              <a:t>Rp1,85 T </a:t>
            </a:r>
            <a:endParaRPr lang="en-US" sz="11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-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-1172" y="4469525"/>
            <a:ext cx="8756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prstClr val="white"/>
                </a:solidFill>
              </a:rPr>
              <a:t>Rp11,31 T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endParaRPr lang="en-US" sz="1200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-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13798" y="6049930"/>
            <a:ext cx="2266963" cy="446276"/>
          </a:xfrm>
          <a:prstGeom prst="rect">
            <a:avLst/>
          </a:prstGeom>
          <a:solidFill>
            <a:srgbClr val="80008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</a:rPr>
              <a:t>Outstanding </a:t>
            </a:r>
            <a:r>
              <a:rPr lang="en-US" sz="1100" b="1" dirty="0" err="1">
                <a:solidFill>
                  <a:prstClr val="white"/>
                </a:solidFill>
              </a:rPr>
              <a:t>pinjaman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id-ID" sz="1100" b="1" dirty="0" err="1">
                <a:solidFill>
                  <a:srgbClr val="FFD966"/>
                </a:solidFill>
              </a:rPr>
              <a:t>Okt</a:t>
            </a:r>
            <a:r>
              <a:rPr lang="id-ID" sz="1100" b="1" dirty="0">
                <a:solidFill>
                  <a:srgbClr val="FFD966"/>
                </a:solidFill>
              </a:rPr>
              <a:t>-</a:t>
            </a:r>
            <a:r>
              <a:rPr lang="en-ID" sz="1100" b="1" dirty="0">
                <a:solidFill>
                  <a:srgbClr val="FFD966"/>
                </a:solidFill>
              </a:rPr>
              <a:t>20</a:t>
            </a:r>
            <a:r>
              <a:rPr lang="id-ID" sz="1100" b="1" dirty="0">
                <a:solidFill>
                  <a:prstClr val="white"/>
                </a:solidFill>
              </a:rPr>
              <a:t>:</a:t>
            </a:r>
            <a:r>
              <a:rPr lang="en-ID" sz="1100" b="1" dirty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en-US" sz="1200" b="1" dirty="0" err="1">
                <a:solidFill>
                  <a:srgbClr val="FFC000">
                    <a:lumMod val="60000"/>
                    <a:lumOff val="40000"/>
                  </a:srgbClr>
                </a:solidFill>
              </a:rPr>
              <a:t>Rp</a:t>
            </a:r>
            <a:r>
              <a:rPr lang="en-US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id-ID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13,24</a:t>
            </a:r>
            <a:r>
              <a:rPr lang="en-US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FFC000">
                    <a:lumMod val="60000"/>
                    <a:lumOff val="40000"/>
                  </a:srgbClr>
                </a:solidFill>
              </a:rPr>
              <a:t>triliun</a:t>
            </a:r>
            <a:r>
              <a:rPr lang="id-ID" sz="1200" b="1" dirty="0">
                <a:solidFill>
                  <a:prstClr val="white"/>
                </a:solidFill>
              </a:rPr>
              <a:t> </a:t>
            </a:r>
            <a:r>
              <a:rPr lang="en-ID" sz="1100" b="1" dirty="0">
                <a:solidFill>
                  <a:prstClr val="white"/>
                </a:solidFill>
              </a:rPr>
              <a:t>(</a:t>
            </a:r>
            <a:r>
              <a:rPr lang="en-ID" sz="1100" b="1" dirty="0" err="1">
                <a:solidFill>
                  <a:prstClr val="white"/>
                </a:solidFill>
              </a:rPr>
              <a:t>naik</a:t>
            </a:r>
            <a:r>
              <a:rPr lang="id-ID" sz="1100" b="1" dirty="0">
                <a:solidFill>
                  <a:prstClr val="white"/>
                </a:solidFill>
              </a:rPr>
              <a:t> </a:t>
            </a:r>
            <a:r>
              <a:rPr lang="id-ID" sz="1200" b="1" dirty="0">
                <a:solidFill>
                  <a:srgbClr val="FFD966"/>
                </a:solidFill>
              </a:rPr>
              <a:t>18,39</a:t>
            </a:r>
            <a:r>
              <a:rPr lang="en-US" sz="1200" b="1" dirty="0">
                <a:solidFill>
                  <a:srgbClr val="FFD966"/>
                </a:solidFill>
              </a:rPr>
              <a:t>% </a:t>
            </a:r>
            <a:r>
              <a:rPr lang="id-ID" sz="1100" b="1" i="1" dirty="0">
                <a:solidFill>
                  <a:prstClr val="white"/>
                </a:solidFill>
              </a:rPr>
              <a:t>y</a:t>
            </a:r>
            <a:r>
              <a:rPr lang="en-ID" sz="1100" b="1" i="1" dirty="0" err="1">
                <a:solidFill>
                  <a:prstClr val="white"/>
                </a:solidFill>
              </a:rPr>
              <a:t>oy</a:t>
            </a:r>
            <a:r>
              <a:rPr lang="en-ID" sz="1100" b="1" dirty="0">
                <a:solidFill>
                  <a:prstClr val="white"/>
                </a:solidFill>
              </a:rPr>
              <a:t>)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450221" y="5797980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D" sz="1100" b="1" dirty="0">
                <a:solidFill>
                  <a:prstClr val="white"/>
                </a:solidFill>
              </a:rPr>
              <a:t>DES-19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579542" y="5803826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1100" b="1" dirty="0" err="1">
                <a:solidFill>
                  <a:prstClr val="white"/>
                </a:solidFill>
              </a:rPr>
              <a:t>Okt</a:t>
            </a:r>
            <a:r>
              <a:rPr lang="en-ID" sz="1100" b="1" dirty="0">
                <a:solidFill>
                  <a:prstClr val="white"/>
                </a:solidFill>
              </a:rPr>
              <a:t>-20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5305203" y="4241754"/>
            <a:ext cx="177120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Tingkat </a:t>
            </a:r>
            <a:r>
              <a:rPr lang="en-US" sz="1200" b="1" dirty="0" err="1">
                <a:solidFill>
                  <a:prstClr val="white"/>
                </a:solidFill>
              </a:rPr>
              <a:t>Keberhasilan</a:t>
            </a:r>
            <a:r>
              <a:rPr lang="en-US" sz="1200" b="1" dirty="0">
                <a:solidFill>
                  <a:prstClr val="white"/>
                </a:solidFill>
              </a:rPr>
              <a:t> Bayar 90 </a:t>
            </a:r>
            <a:r>
              <a:rPr lang="en-US" sz="1200" b="1" dirty="0" err="1">
                <a:solidFill>
                  <a:prstClr val="white"/>
                </a:solidFill>
              </a:rPr>
              <a:t>Hari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en-ID" sz="1200" b="1" dirty="0">
                <a:solidFill>
                  <a:prstClr val="white"/>
                </a:solidFill>
              </a:rPr>
              <a:t>(TKB90)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400374" y="5178324"/>
            <a:ext cx="253094" cy="568002"/>
          </a:xfrm>
          <a:prstGeom prst="rect">
            <a:avLst/>
          </a:prstGeom>
          <a:solidFill>
            <a:srgbClr val="E7FF01"/>
          </a:solidFill>
          <a:ln>
            <a:solidFill>
              <a:srgbClr val="E7F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6139912" y="4745571"/>
            <a:ext cx="8320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b="1" dirty="0">
                <a:solidFill>
                  <a:prstClr val="white"/>
                </a:solidFill>
              </a:rPr>
              <a:t>92,42%</a:t>
            </a:r>
          </a:p>
          <a:p>
            <a:pPr algn="ctr"/>
            <a:r>
              <a:rPr lang="en-US" sz="1100" dirty="0">
                <a:solidFill>
                  <a:srgbClr val="FFC000"/>
                </a:solidFill>
              </a:rPr>
              <a:t>-4,88%</a:t>
            </a:r>
            <a:r>
              <a:rPr lang="id-ID" sz="1100" dirty="0">
                <a:solidFill>
                  <a:srgbClr val="FFC000"/>
                </a:solidFill>
              </a:rPr>
              <a:t>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612745" y="5093928"/>
            <a:ext cx="253094" cy="652398"/>
          </a:xfrm>
          <a:prstGeom prst="rect">
            <a:avLst/>
          </a:prstGeom>
          <a:solidFill>
            <a:srgbClr val="E7FF01"/>
          </a:solidFill>
          <a:ln>
            <a:solidFill>
              <a:srgbClr val="E7F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5338759" y="4674945"/>
            <a:ext cx="809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ID" sz="1200" b="1" dirty="0">
                <a:solidFill>
                  <a:prstClr val="white"/>
                </a:solidFill>
              </a:rPr>
              <a:t>96</a:t>
            </a:r>
            <a:r>
              <a:rPr lang="id-ID" sz="1200" b="1" dirty="0">
                <a:solidFill>
                  <a:prstClr val="white"/>
                </a:solidFill>
              </a:rPr>
              <a:t>,35%</a:t>
            </a:r>
            <a:endParaRPr lang="en-ID" sz="12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C000"/>
                </a:solidFill>
              </a:rPr>
              <a:t>-2,23% </a:t>
            </a:r>
            <a:r>
              <a:rPr lang="en-US" sz="1100" i="1" dirty="0" err="1">
                <a:solidFill>
                  <a:srgbClr val="FFC000"/>
                </a:solidFill>
              </a:rPr>
              <a:t>yoy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6181894" y="5783704"/>
            <a:ext cx="691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prstClr val="white"/>
                </a:solidFill>
              </a:rPr>
              <a:t>OKT</a:t>
            </a:r>
            <a:r>
              <a:rPr lang="en-ID" sz="1100" b="1" dirty="0">
                <a:solidFill>
                  <a:prstClr val="white"/>
                </a:solidFill>
              </a:rPr>
              <a:t>-20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5402473" y="5786140"/>
            <a:ext cx="68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100" b="1" dirty="0">
                <a:solidFill>
                  <a:prstClr val="white"/>
                </a:solidFill>
              </a:rPr>
              <a:t>DES-19</a:t>
            </a:r>
            <a:endParaRPr lang="id-ID" sz="1100" b="1" dirty="0">
              <a:solidFill>
                <a:prstClr val="white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5330082" y="6043217"/>
            <a:ext cx="1804640" cy="446276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</a:rPr>
              <a:t>TKB90 </a:t>
            </a:r>
            <a:r>
              <a:rPr lang="id-ID" sz="1100" b="1" dirty="0" err="1">
                <a:solidFill>
                  <a:srgbClr val="FFD966"/>
                </a:solidFill>
              </a:rPr>
              <a:t>Okt</a:t>
            </a:r>
            <a:r>
              <a:rPr lang="en-US" sz="1100" b="1" dirty="0">
                <a:solidFill>
                  <a:srgbClr val="FFD966"/>
                </a:solidFill>
              </a:rPr>
              <a:t>-2020</a:t>
            </a:r>
            <a:r>
              <a:rPr lang="en-US" sz="1100" b="1" dirty="0">
                <a:solidFill>
                  <a:prstClr val="white"/>
                </a:solidFill>
              </a:rPr>
              <a:t>: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D966"/>
                </a:solidFill>
              </a:rPr>
              <a:t>92,42%</a:t>
            </a:r>
            <a:r>
              <a:rPr lang="id-ID" sz="1200" b="1" dirty="0">
                <a:solidFill>
                  <a:srgbClr val="FFD966"/>
                </a:solidFill>
              </a:rPr>
              <a:t> </a:t>
            </a:r>
            <a:r>
              <a:rPr lang="en-US" sz="1100" b="1" dirty="0">
                <a:solidFill>
                  <a:prstClr val="white"/>
                </a:solidFill>
              </a:rPr>
              <a:t>(</a:t>
            </a:r>
            <a:r>
              <a:rPr lang="en-US" sz="1100" b="1" dirty="0" err="1">
                <a:solidFill>
                  <a:prstClr val="white"/>
                </a:solidFill>
              </a:rPr>
              <a:t>turun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srgbClr val="FFD966"/>
                </a:solidFill>
              </a:rPr>
              <a:t>4</a:t>
            </a:r>
            <a:r>
              <a:rPr lang="id-ID" sz="1200" b="1" dirty="0">
                <a:solidFill>
                  <a:srgbClr val="FFD966"/>
                </a:solidFill>
              </a:rPr>
              <a:t>,88</a:t>
            </a:r>
            <a:r>
              <a:rPr lang="en-US" sz="1200" b="1" dirty="0">
                <a:solidFill>
                  <a:srgbClr val="FFD966"/>
                </a:solidFill>
              </a:rPr>
              <a:t>%</a:t>
            </a:r>
            <a:r>
              <a:rPr lang="en-ID" sz="1200" b="1" dirty="0">
                <a:solidFill>
                  <a:srgbClr val="FFD966"/>
                </a:solidFill>
              </a:rPr>
              <a:t> </a:t>
            </a:r>
            <a:r>
              <a:rPr lang="en-ID" sz="1100" b="1" i="1" dirty="0" err="1">
                <a:solidFill>
                  <a:prstClr val="white"/>
                </a:solidFill>
              </a:rPr>
              <a:t>yoy</a:t>
            </a:r>
            <a:r>
              <a:rPr lang="en-ID" sz="1100" b="1" i="1" dirty="0">
                <a:solidFill>
                  <a:prstClr val="white"/>
                </a:solidFill>
              </a:rPr>
              <a:t>)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7697919" y="4241081"/>
            <a:ext cx="1240708" cy="276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Borrower </a:t>
            </a:r>
            <a:r>
              <a:rPr lang="en-US" sz="1200" b="1" dirty="0" err="1">
                <a:solidFill>
                  <a:prstClr val="white"/>
                </a:solidFill>
              </a:rPr>
              <a:t>Aktif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7222472" y="6060090"/>
            <a:ext cx="2220764" cy="43088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ID" sz="1100" b="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9520522" y="5673601"/>
            <a:ext cx="2513946" cy="8156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100" b="1" dirty="0">
                <a:solidFill>
                  <a:prstClr val="white"/>
                </a:solidFill>
              </a:rPr>
              <a:t>Periode bulan </a:t>
            </a:r>
            <a:r>
              <a:rPr lang="id-ID" sz="1100" b="1" dirty="0">
                <a:solidFill>
                  <a:srgbClr val="FFC000"/>
                </a:solidFill>
              </a:rPr>
              <a:t>Okt-20</a:t>
            </a:r>
            <a:r>
              <a:rPr lang="fi-FI" sz="1100" b="1" dirty="0">
                <a:solidFill>
                  <a:prstClr val="white"/>
                </a:solidFill>
              </a:rPr>
              <a:t>: 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fi-FI" sz="1100" b="1" dirty="0">
                <a:solidFill>
                  <a:prstClr val="white"/>
                </a:solidFill>
              </a:rPr>
              <a:t>Nilai pinjaman terendah: </a:t>
            </a:r>
            <a:r>
              <a:rPr lang="fi-FI" sz="1200" b="1" dirty="0">
                <a:solidFill>
                  <a:srgbClr val="FFC000"/>
                </a:solidFill>
              </a:rPr>
              <a:t>Rp1.000</a:t>
            </a:r>
            <a:r>
              <a:rPr lang="fi-FI" sz="1100" b="1" dirty="0">
                <a:solidFill>
                  <a:srgbClr val="FFC00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fi-FI" sz="1100" b="1" dirty="0">
                <a:solidFill>
                  <a:prstClr val="white"/>
                </a:solidFill>
              </a:rPr>
              <a:t>Jumlah aset Penyelenggara:    </a:t>
            </a:r>
            <a:r>
              <a:rPr lang="fi-FI" sz="1200" b="1" dirty="0">
                <a:solidFill>
                  <a:srgbClr val="FFC000"/>
                </a:solidFill>
              </a:rPr>
              <a:t>Rp3,</a:t>
            </a:r>
            <a:r>
              <a:rPr lang="id-ID" sz="1200" b="1" dirty="0">
                <a:solidFill>
                  <a:srgbClr val="FFC000"/>
                </a:solidFill>
              </a:rPr>
              <a:t>42</a:t>
            </a:r>
            <a:r>
              <a:rPr lang="fi-FI" sz="1200" b="1" dirty="0">
                <a:solidFill>
                  <a:srgbClr val="FFC000"/>
                </a:solidFill>
              </a:rPr>
              <a:t> triliun</a:t>
            </a:r>
            <a:r>
              <a:rPr lang="fi-FI" sz="1100" b="1" dirty="0">
                <a:solidFill>
                  <a:srgbClr val="FFC000"/>
                </a:solidFill>
              </a:rPr>
              <a:t> </a:t>
            </a:r>
            <a:r>
              <a:rPr lang="fi-FI" sz="1100" b="1" dirty="0">
                <a:solidFill>
                  <a:prstClr val="white"/>
                </a:solidFill>
              </a:rPr>
              <a:t>(naik </a:t>
            </a:r>
            <a:r>
              <a:rPr lang="id-ID" sz="1200" b="1" dirty="0">
                <a:solidFill>
                  <a:srgbClr val="FFC000"/>
                </a:solidFill>
              </a:rPr>
              <a:t>24,09</a:t>
            </a:r>
            <a:r>
              <a:rPr lang="fi-FI" sz="1200" b="1" dirty="0">
                <a:solidFill>
                  <a:srgbClr val="FFC000"/>
                </a:solidFill>
              </a:rPr>
              <a:t>% </a:t>
            </a:r>
            <a:r>
              <a:rPr lang="fi-FI" sz="1100" b="1" i="1" dirty="0">
                <a:solidFill>
                  <a:prstClr val="white"/>
                </a:solidFill>
              </a:rPr>
              <a:t>yoy</a:t>
            </a:r>
            <a:r>
              <a:rPr lang="fi-FI" sz="1100" b="1" dirty="0">
                <a:solidFill>
                  <a:prstClr val="white"/>
                </a:solidFill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79159" y="6067185"/>
            <a:ext cx="251886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</a:rPr>
              <a:t>Borrower </a:t>
            </a:r>
            <a:r>
              <a:rPr lang="en-US" sz="1100" b="1" dirty="0" err="1">
                <a:solidFill>
                  <a:prstClr val="white"/>
                </a:solidFill>
              </a:rPr>
              <a:t>aktif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id-ID" sz="1100" b="1" dirty="0" err="1">
                <a:solidFill>
                  <a:srgbClr val="FFD966"/>
                </a:solidFill>
              </a:rPr>
              <a:t>Okt</a:t>
            </a:r>
            <a:r>
              <a:rPr lang="en-US" sz="1100" b="1" dirty="0">
                <a:solidFill>
                  <a:srgbClr val="FFD966"/>
                </a:solidFill>
              </a:rPr>
              <a:t>-2020</a:t>
            </a:r>
            <a:r>
              <a:rPr lang="en-US" sz="1100" b="1" dirty="0">
                <a:solidFill>
                  <a:prstClr val="white"/>
                </a:solidFill>
              </a:rPr>
              <a:t>: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1</a:t>
            </a:r>
            <a:r>
              <a:rPr lang="id-ID" sz="12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7.285.911</a:t>
            </a:r>
            <a:r>
              <a:rPr lang="en-US" sz="1100" b="1" dirty="0" err="1">
                <a:solidFill>
                  <a:prstClr val="white"/>
                </a:solidFill>
              </a:rPr>
              <a:t>entitas</a:t>
            </a:r>
            <a:r>
              <a:rPr lang="en-US" sz="1100" b="1" dirty="0">
                <a:solidFill>
                  <a:prstClr val="white"/>
                </a:solidFill>
              </a:rPr>
              <a:t> (</a:t>
            </a:r>
            <a:r>
              <a:rPr lang="en-US" sz="1100" b="1" dirty="0" err="1">
                <a:solidFill>
                  <a:prstClr val="white"/>
                </a:solidFill>
              </a:rPr>
              <a:t>naik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id-ID" sz="1200" b="1" dirty="0">
                <a:solidFill>
                  <a:srgbClr val="FFD966"/>
                </a:solidFill>
              </a:rPr>
              <a:t>151,95</a:t>
            </a:r>
            <a:r>
              <a:rPr lang="en-US" sz="1200" b="1" dirty="0">
                <a:solidFill>
                  <a:srgbClr val="FFD966"/>
                </a:solidFill>
              </a:rPr>
              <a:t>%</a:t>
            </a:r>
            <a:r>
              <a:rPr lang="en-ID" sz="1100" b="1" i="1" dirty="0" err="1">
                <a:solidFill>
                  <a:prstClr val="white"/>
                </a:solidFill>
              </a:rPr>
              <a:t>yoy</a:t>
            </a:r>
            <a:r>
              <a:rPr lang="en-ID" sz="1100" b="1" i="1" dirty="0">
                <a:solidFill>
                  <a:prstClr val="white"/>
                </a:solidFill>
              </a:rPr>
              <a:t>)</a:t>
            </a:r>
            <a:endParaRPr lang="en-US" sz="1100" b="1" dirty="0">
              <a:solidFill>
                <a:prstClr val="white"/>
              </a:solidFill>
            </a:endParaRPr>
          </a:p>
        </p:txBody>
      </p:sp>
      <p:graphicFrame>
        <p:nvGraphicFramePr>
          <p:cNvPr id="134" name="Chart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765651"/>
              </p:ext>
            </p:extLst>
          </p:nvPr>
        </p:nvGraphicFramePr>
        <p:xfrm>
          <a:off x="6640426" y="4479156"/>
          <a:ext cx="3232874" cy="176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6" name="Chart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17541"/>
              </p:ext>
            </p:extLst>
          </p:nvPr>
        </p:nvGraphicFramePr>
        <p:xfrm>
          <a:off x="6397257" y="4395545"/>
          <a:ext cx="3505963" cy="182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9650609" y="6612904"/>
            <a:ext cx="206418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prstClr val="black"/>
                </a:solidFill>
              </a:rPr>
              <a:t>Data </a:t>
            </a:r>
            <a:r>
              <a:rPr lang="it-IT" sz="1200" b="1" dirty="0">
                <a:solidFill>
                  <a:prstClr val="black"/>
                </a:solidFill>
              </a:rPr>
              <a:t>Per </a:t>
            </a:r>
            <a:r>
              <a:rPr lang="id-ID" sz="1200" b="1" dirty="0" smtClean="0">
                <a:solidFill>
                  <a:prstClr val="black"/>
                </a:solidFill>
              </a:rPr>
              <a:t>3</a:t>
            </a:r>
            <a:r>
              <a:rPr lang="en-US" sz="1200" b="1" dirty="0" smtClean="0">
                <a:solidFill>
                  <a:prstClr val="black"/>
                </a:solidFill>
              </a:rPr>
              <a:t>1</a:t>
            </a:r>
            <a:r>
              <a:rPr lang="id-ID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Oktober</a:t>
            </a:r>
            <a:r>
              <a:rPr lang="id-ID" sz="1200" b="1" dirty="0" smtClean="0">
                <a:solidFill>
                  <a:prstClr val="black"/>
                </a:solidFill>
              </a:rPr>
              <a:t> </a:t>
            </a:r>
            <a:r>
              <a:rPr lang="it-IT" sz="1200" b="1" dirty="0" smtClean="0">
                <a:solidFill>
                  <a:prstClr val="black"/>
                </a:solidFill>
              </a:rPr>
              <a:t>2020 </a:t>
            </a:r>
            <a:endParaRPr lang="it-IT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1" y="3345703"/>
            <a:ext cx="5899217" cy="3163707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9945" y="4580504"/>
            <a:ext cx="763535" cy="558036"/>
            <a:chOff x="77589" y="3378894"/>
            <a:chExt cx="874911" cy="878518"/>
          </a:xfrm>
        </p:grpSpPr>
        <p:sp>
          <p:nvSpPr>
            <p:cNvPr id="18" name="Flowchart: Alternate Process 17"/>
            <p:cNvSpPr/>
            <p:nvPr/>
          </p:nvSpPr>
          <p:spPr>
            <a:xfrm>
              <a:off x="77589" y="3378894"/>
              <a:ext cx="874911" cy="878518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Hasil gambar untuk male symbol 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21" y="3473676"/>
              <a:ext cx="466480" cy="46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417237" y="486004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D" sz="1200" b="1" dirty="0" err="1">
                <a:solidFill>
                  <a:prstClr val="black"/>
                </a:solidFill>
              </a:rPr>
              <a:t>Laki-Laki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3493" y="-4054"/>
            <a:ext cx="7401205" cy="856443"/>
          </a:xfrm>
        </p:spPr>
        <p:txBody>
          <a:bodyPr>
            <a:noAutofit/>
          </a:bodyPr>
          <a:lstStyle/>
          <a:p>
            <a:r>
              <a:rPr lang="en-US" sz="2400" b="1" dirty="0"/>
              <a:t>KARAKTERISTIK PENYELENGGARA DAN PENGGUNA FINTECH LENDING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9159" y="3345703"/>
            <a:ext cx="5952842" cy="3163706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58510" y="3286949"/>
            <a:ext cx="858085" cy="575596"/>
            <a:chOff x="3114626" y="2594052"/>
            <a:chExt cx="2768258" cy="1856925"/>
          </a:xfrm>
        </p:grpSpPr>
        <p:pic>
          <p:nvPicPr>
            <p:cNvPr id="8" name="Picture 8" descr="Gambar terkait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-208" b="-450"/>
            <a:stretch/>
          </p:blipFill>
          <p:spPr bwMode="auto">
            <a:xfrm>
              <a:off x="3623306" y="2594052"/>
              <a:ext cx="1139171" cy="1141907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asil gambar untuk giving 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26" y="3066848"/>
              <a:ext cx="2768258" cy="138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193" y="3450612"/>
            <a:ext cx="2685752" cy="549552"/>
            <a:chOff x="-156931" y="1215710"/>
            <a:chExt cx="2685752" cy="549552"/>
          </a:xfrm>
        </p:grpSpPr>
        <p:grpSp>
          <p:nvGrpSpPr>
            <p:cNvPr id="12" name="Group 11"/>
            <p:cNvGrpSpPr/>
            <p:nvPr/>
          </p:nvGrpSpPr>
          <p:grpSpPr>
            <a:xfrm rot="10800000">
              <a:off x="1670736" y="1215710"/>
              <a:ext cx="858085" cy="549552"/>
              <a:chOff x="3077284" y="2765339"/>
              <a:chExt cx="2768258" cy="1772904"/>
            </a:xfrm>
          </p:grpSpPr>
          <p:pic>
            <p:nvPicPr>
              <p:cNvPr id="14" name="Picture 8" descr="Gambar terkai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-208" b="-450"/>
              <a:stretch/>
            </p:blipFill>
            <p:spPr bwMode="auto">
              <a:xfrm rot="10800000">
                <a:off x="3416275" y="2765339"/>
                <a:ext cx="1248248" cy="1251245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Hasil gambar untuk giving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99880">
                <a:off x="3077284" y="3154115"/>
                <a:ext cx="2768258" cy="1384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-156931" y="1252286"/>
              <a:ext cx="1963460" cy="3385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D" sz="1600" b="1" dirty="0">
                  <a:solidFill>
                    <a:prstClr val="white"/>
                  </a:solidFill>
                </a:rPr>
                <a:t>LENDER</a:t>
              </a:r>
              <a:endParaRPr lang="id-ID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21831" y="4021193"/>
            <a:ext cx="106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000" b="1" dirty="0">
                <a:solidFill>
                  <a:prstClr val="white"/>
                </a:solidFill>
              </a:rPr>
              <a:t>698.401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7500" y="5220227"/>
            <a:ext cx="775979" cy="553584"/>
            <a:chOff x="2292059" y="3231064"/>
            <a:chExt cx="874911" cy="878518"/>
          </a:xfrm>
        </p:grpSpPr>
        <p:sp>
          <p:nvSpPr>
            <p:cNvPr id="21" name="Flowchart: Alternate Process 20"/>
            <p:cNvSpPr/>
            <p:nvPr/>
          </p:nvSpPr>
          <p:spPr>
            <a:xfrm>
              <a:off x="2292059" y="3231064"/>
              <a:ext cx="874911" cy="878518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2" descr="Hasil gambar untuk female 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83" y="3334099"/>
              <a:ext cx="270713" cy="4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1296263" y="4656687"/>
            <a:ext cx="1453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</a:rPr>
              <a:t>61,71%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10973" y="5293086"/>
            <a:ext cx="1453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</a:rPr>
              <a:t>37,55%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95174" y="5947025"/>
            <a:ext cx="1256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000" b="1" dirty="0">
                <a:solidFill>
                  <a:prstClr val="white"/>
                </a:solidFill>
              </a:rPr>
              <a:t>0,75%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39192" y="3345703"/>
            <a:ext cx="2653641" cy="31649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36128" y="3342150"/>
            <a:ext cx="2653641" cy="3167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865" y="5462448"/>
            <a:ext cx="861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prstClr val="black"/>
                </a:solidFill>
              </a:rPr>
              <a:t>Perempuan</a:t>
            </a:r>
            <a:endParaRPr lang="en-US" sz="1100" b="1" dirty="0">
              <a:solidFill>
                <a:prstClr val="black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57487" y="5855251"/>
            <a:ext cx="877163" cy="605522"/>
            <a:chOff x="357487" y="5913700"/>
            <a:chExt cx="877163" cy="605522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399945" y="5913700"/>
              <a:ext cx="763535" cy="605522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" name="Picture 16" descr="Hasil gambar untuk company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16" y="5975163"/>
              <a:ext cx="432957" cy="34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357487" y="6248996"/>
              <a:ext cx="8771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 err="1">
                  <a:solidFill>
                    <a:prstClr val="black"/>
                  </a:solidFill>
                </a:rPr>
                <a:t>Badan</a:t>
              </a:r>
              <a:r>
                <a:rPr lang="en-US" sz="1000" b="1" dirty="0">
                  <a:solidFill>
                    <a:prstClr val="black"/>
                  </a:solidFill>
                </a:rPr>
                <a:t> Usaha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1683" y="3877945"/>
            <a:ext cx="848246" cy="622966"/>
            <a:chOff x="381683" y="3176704"/>
            <a:chExt cx="848246" cy="622966"/>
          </a:xfrm>
        </p:grpSpPr>
        <p:grpSp>
          <p:nvGrpSpPr>
            <p:cNvPr id="23" name="Group 22"/>
            <p:cNvGrpSpPr/>
            <p:nvPr/>
          </p:nvGrpSpPr>
          <p:grpSpPr>
            <a:xfrm>
              <a:off x="399946" y="3176704"/>
              <a:ext cx="775979" cy="622966"/>
              <a:chOff x="1708991" y="2422306"/>
              <a:chExt cx="874911" cy="878518"/>
            </a:xfrm>
          </p:grpSpPr>
          <p:sp>
            <p:nvSpPr>
              <p:cNvPr id="24" name="Flowchart: Alternate Process 23"/>
              <p:cNvSpPr/>
              <p:nvPr/>
            </p:nvSpPr>
            <p:spPr>
              <a:xfrm>
                <a:off x="1708991" y="2422306"/>
                <a:ext cx="874911" cy="878518"/>
              </a:xfrm>
              <a:prstGeom prst="flowChartAlternate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12" descr="Gambar terkait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381" y="2602678"/>
                <a:ext cx="466588" cy="358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81683" y="3501351"/>
              <a:ext cx="8482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ID" sz="1200" b="1" dirty="0" err="1">
                  <a:solidFill>
                    <a:prstClr val="black"/>
                  </a:solidFill>
                </a:rPr>
                <a:t>Rekening</a:t>
              </a:r>
              <a:r>
                <a:rPr lang="en-ID" sz="1200" b="1" dirty="0">
                  <a:solidFill>
                    <a:prstClr val="black"/>
                  </a:solidFill>
                </a:rPr>
                <a:t>*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2DE25BEF-F210-F445-992B-BFAA0F4AD04D}"/>
              </a:ext>
            </a:extLst>
          </p:cNvPr>
          <p:cNvSpPr/>
          <p:nvPr/>
        </p:nvSpPr>
        <p:spPr>
          <a:xfrm>
            <a:off x="-11575" y="1115894"/>
            <a:ext cx="5913143" cy="2037820"/>
          </a:xfrm>
          <a:prstGeom prst="rect">
            <a:avLst/>
          </a:prstGeom>
          <a:solidFill>
            <a:srgbClr val="F1F3F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7975" y="1471705"/>
            <a:ext cx="59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b="1" dirty="0">
                <a:solidFill>
                  <a:srgbClr val="336699"/>
                </a:solidFill>
              </a:rPr>
              <a:t>14</a:t>
            </a:r>
            <a:r>
              <a:rPr lang="id-ID" b="1" dirty="0">
                <a:solidFill>
                  <a:srgbClr val="336699"/>
                </a:solidFill>
              </a:rPr>
              <a:t>6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347651" y="2582016"/>
            <a:ext cx="500131" cy="455605"/>
            <a:chOff x="2825441" y="2087152"/>
            <a:chExt cx="966289" cy="856615"/>
          </a:xfrm>
        </p:grpSpPr>
        <p:sp>
          <p:nvSpPr>
            <p:cNvPr id="80" name="Oval 79"/>
            <p:cNvSpPr/>
            <p:nvPr/>
          </p:nvSpPr>
          <p:spPr>
            <a:xfrm>
              <a:off x="2825441" y="2654875"/>
              <a:ext cx="966289" cy="28889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2000">
                <a:solidFill>
                  <a:prstClr val="white"/>
                </a:solidFill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5941" y="2087152"/>
              <a:ext cx="594096" cy="756863"/>
            </a:xfrm>
            <a:prstGeom prst="rect">
              <a:avLst/>
            </a:prstGeom>
          </p:spPr>
        </p:pic>
      </p:grp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</a:blip>
          <a:srcRect r="89539"/>
          <a:stretch/>
        </p:blipFill>
        <p:spPr>
          <a:xfrm>
            <a:off x="2840333" y="1561194"/>
            <a:ext cx="929108" cy="179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1000"/>
              </a:prstClr>
            </a:outerShdw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</a:blip>
          <a:srcRect r="89539"/>
          <a:stretch/>
        </p:blipFill>
        <p:spPr>
          <a:xfrm>
            <a:off x="2846292" y="2005464"/>
            <a:ext cx="95606" cy="179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1000"/>
              </a:prstClr>
            </a:outerShdw>
          </a:effectLst>
        </p:spPr>
      </p:pic>
      <p:sp>
        <p:nvSpPr>
          <p:cNvPr id="84" name="TextBox 83"/>
          <p:cNvSpPr txBox="1"/>
          <p:nvPr/>
        </p:nvSpPr>
        <p:spPr>
          <a:xfrm>
            <a:off x="2916088" y="1902442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D" b="1" dirty="0">
                <a:solidFill>
                  <a:srgbClr val="336699"/>
                </a:solidFill>
              </a:rPr>
              <a:t>2</a:t>
            </a:r>
            <a:endParaRPr lang="id-ID" b="1" dirty="0">
              <a:solidFill>
                <a:srgbClr val="336699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3876" y="1957496"/>
            <a:ext cx="113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id-ID" sz="1200" b="1" dirty="0">
                <a:solidFill>
                  <a:prstClr val="black"/>
                </a:solidFill>
              </a:rPr>
              <a:t>Bandung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</a:blip>
          <a:srcRect r="89539"/>
          <a:stretch/>
        </p:blipFill>
        <p:spPr>
          <a:xfrm>
            <a:off x="2838828" y="2232637"/>
            <a:ext cx="82868" cy="179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1000"/>
              </a:prst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1711133" y="2177702"/>
            <a:ext cx="113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ID" sz="1200" b="1" dirty="0">
                <a:solidFill>
                  <a:prstClr val="black"/>
                </a:solidFill>
              </a:rPr>
              <a:t>Lampung</a:t>
            </a:r>
            <a:endParaRPr lang="id-ID" sz="1200" b="1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00883" y="2128186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b="1" dirty="0">
                <a:solidFill>
                  <a:srgbClr val="336699"/>
                </a:solidFill>
              </a:rPr>
              <a:t>1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</a:blip>
          <a:srcRect r="89539"/>
          <a:stretch/>
        </p:blipFill>
        <p:spPr>
          <a:xfrm>
            <a:off x="2837240" y="1776667"/>
            <a:ext cx="169161" cy="1845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1000"/>
              </a:prst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1713495" y="1734023"/>
            <a:ext cx="113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ID" sz="1200" b="1" dirty="0">
                <a:solidFill>
                  <a:prstClr val="black"/>
                </a:solidFill>
              </a:rPr>
              <a:t>Surabaya</a:t>
            </a:r>
            <a:endParaRPr lang="id-ID" sz="1200" b="1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66303" y="1681675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D" b="1" dirty="0">
                <a:solidFill>
                  <a:srgbClr val="336699"/>
                </a:solidFill>
              </a:rPr>
              <a:t>3</a:t>
            </a:r>
            <a:endParaRPr lang="id-ID" b="1" dirty="0">
              <a:solidFill>
                <a:srgbClr val="336699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</a:blip>
          <a:srcRect r="89539"/>
          <a:stretch/>
        </p:blipFill>
        <p:spPr>
          <a:xfrm>
            <a:off x="2839689" y="2450915"/>
            <a:ext cx="82868" cy="179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1000"/>
              </a:prst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1728948" y="2397822"/>
            <a:ext cx="113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ID" sz="1200" b="1" dirty="0">
                <a:solidFill>
                  <a:prstClr val="black"/>
                </a:solidFill>
              </a:rPr>
              <a:t>Makassar</a:t>
            </a:r>
            <a:endParaRPr lang="id-ID" sz="1200" b="1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05554" y="2356624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b="1" dirty="0">
                <a:solidFill>
                  <a:srgbClr val="336699"/>
                </a:solidFill>
              </a:rPr>
              <a:t>1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</a:blip>
          <a:srcRect r="89539"/>
          <a:stretch/>
        </p:blipFill>
        <p:spPr>
          <a:xfrm>
            <a:off x="2840156" y="2666506"/>
            <a:ext cx="82868" cy="179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1000"/>
              </a:prstClr>
            </a:outerShdw>
          </a:effectLst>
        </p:spPr>
      </p:pic>
      <p:sp>
        <p:nvSpPr>
          <p:cNvPr id="96" name="TextBox 95"/>
          <p:cNvSpPr txBox="1"/>
          <p:nvPr/>
        </p:nvSpPr>
        <p:spPr>
          <a:xfrm>
            <a:off x="2912498" y="2580404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b="1" dirty="0">
                <a:solidFill>
                  <a:srgbClr val="336699"/>
                </a:solidFill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727169" y="2624195"/>
            <a:ext cx="113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ID" sz="1200" b="1" dirty="0" err="1">
                <a:solidFill>
                  <a:prstClr val="black"/>
                </a:solidFill>
              </a:rPr>
              <a:t>Badung</a:t>
            </a:r>
            <a:r>
              <a:rPr lang="en-ID" sz="1200" b="1" dirty="0">
                <a:solidFill>
                  <a:prstClr val="black"/>
                </a:solidFill>
              </a:rPr>
              <a:t> (Bali)</a:t>
            </a:r>
            <a:endParaRPr lang="id-ID" sz="1200" b="1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24561" y="2823298"/>
            <a:ext cx="113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ID" sz="1200" b="1" dirty="0">
                <a:solidFill>
                  <a:prstClr val="black"/>
                </a:solidFill>
              </a:rPr>
              <a:t>Yogyakarta</a:t>
            </a:r>
            <a:endParaRPr lang="id-ID" sz="1200" b="1" dirty="0"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</a:blip>
          <a:srcRect r="89539"/>
          <a:stretch/>
        </p:blipFill>
        <p:spPr>
          <a:xfrm>
            <a:off x="2841435" y="2878804"/>
            <a:ext cx="82868" cy="179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1000"/>
              </a:prstClr>
            </a:outerShdw>
          </a:effectLst>
        </p:spPr>
      </p:pic>
      <p:sp>
        <p:nvSpPr>
          <p:cNvPr id="100" name="TextBox 99"/>
          <p:cNvSpPr txBox="1"/>
          <p:nvPr/>
        </p:nvSpPr>
        <p:spPr>
          <a:xfrm>
            <a:off x="2911237" y="2777462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b="1" dirty="0">
                <a:solidFill>
                  <a:srgbClr val="336699"/>
                </a:solidFill>
              </a:rPr>
              <a:t>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A1048C-BD12-A34C-B342-33550C892CCF}"/>
              </a:ext>
            </a:extLst>
          </p:cNvPr>
          <p:cNvSpPr/>
          <p:nvPr/>
        </p:nvSpPr>
        <p:spPr>
          <a:xfrm>
            <a:off x="2819459" y="1544047"/>
            <a:ext cx="45719" cy="15407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466033" y="1200764"/>
            <a:ext cx="914544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prstClr val="white"/>
                </a:solidFill>
              </a:rPr>
              <a:t>Domisili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724561" y="1505120"/>
            <a:ext cx="113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ID" sz="1200" b="1" dirty="0" err="1">
                <a:solidFill>
                  <a:prstClr val="black"/>
                </a:solidFill>
              </a:rPr>
              <a:t>Jabodetabek</a:t>
            </a:r>
            <a:endParaRPr lang="id-ID" sz="1200" b="1" dirty="0">
              <a:solidFill>
                <a:prstClr val="black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285793" y="3344445"/>
            <a:ext cx="1794018" cy="461665"/>
            <a:chOff x="3220520" y="1375443"/>
            <a:chExt cx="1794018" cy="461665"/>
          </a:xfrm>
        </p:grpSpPr>
        <p:sp>
          <p:nvSpPr>
            <p:cNvPr id="108" name="Flowchart: Alternate Process 107"/>
            <p:cNvSpPr/>
            <p:nvPr/>
          </p:nvSpPr>
          <p:spPr>
            <a:xfrm>
              <a:off x="3708681" y="1464702"/>
              <a:ext cx="810730" cy="290765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20520" y="1375443"/>
              <a:ext cx="17940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black"/>
                  </a:solidFill>
                </a:rPr>
                <a:t>USIA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9735" y="3342150"/>
            <a:ext cx="1794018" cy="461665"/>
            <a:chOff x="3220520" y="1375443"/>
            <a:chExt cx="1794018" cy="461665"/>
          </a:xfrm>
        </p:grpSpPr>
        <p:sp>
          <p:nvSpPr>
            <p:cNvPr id="33" name="Flowchart: Alternate Process 32"/>
            <p:cNvSpPr/>
            <p:nvPr/>
          </p:nvSpPr>
          <p:spPr>
            <a:xfrm>
              <a:off x="3708681" y="1464702"/>
              <a:ext cx="810730" cy="290765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20520" y="1375443"/>
              <a:ext cx="17940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black"/>
                  </a:solidFill>
                </a:rPr>
                <a:t>USIA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11" name="Chart 110"/>
          <p:cNvGraphicFramePr/>
          <p:nvPr>
            <p:extLst>
              <p:ext uri="{D42A27DB-BD31-4B8C-83A1-F6EECF244321}">
                <p14:modId xmlns:p14="http://schemas.microsoft.com/office/powerpoint/2010/main" val="645798624"/>
              </p:ext>
            </p:extLst>
          </p:nvPr>
        </p:nvGraphicFramePr>
        <p:xfrm>
          <a:off x="4108954" y="1348633"/>
          <a:ext cx="1662089" cy="199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4444004" y="1197570"/>
            <a:ext cx="914544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Status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71203" y="1829194"/>
            <a:ext cx="91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prstClr val="black"/>
                </a:solidFill>
              </a:rPr>
              <a:t>5</a:t>
            </a:r>
            <a:r>
              <a:rPr lang="id-ID" sz="1400" b="1" dirty="0">
                <a:solidFill>
                  <a:prstClr val="black"/>
                </a:solidFill>
              </a:rPr>
              <a:t>3</a:t>
            </a:r>
            <a:endParaRPr lang="en-ID" sz="1400" b="1" dirty="0">
              <a:solidFill>
                <a:prstClr val="black"/>
              </a:solidFill>
            </a:endParaRPr>
          </a:p>
          <a:p>
            <a:pPr algn="ctr"/>
            <a:r>
              <a:rPr lang="en-ID" sz="1100" dirty="0">
                <a:solidFill>
                  <a:prstClr val="black"/>
                </a:solidFill>
              </a:rPr>
              <a:t>PMA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39998" y="2033247"/>
            <a:ext cx="91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prstClr val="black"/>
                </a:solidFill>
              </a:rPr>
              <a:t>102</a:t>
            </a:r>
          </a:p>
          <a:p>
            <a:pPr algn="ctr"/>
            <a:r>
              <a:rPr lang="en-ID" sz="1100" dirty="0" err="1">
                <a:solidFill>
                  <a:prstClr val="black"/>
                </a:solidFill>
              </a:rPr>
              <a:t>Lokal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-6396" y="1967694"/>
            <a:ext cx="2044202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PENYELENGGARA</a:t>
            </a:r>
            <a:endParaRPr lang="id-ID" sz="1600" b="1" dirty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249118" y="3980236"/>
            <a:ext cx="1612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prstClr val="white"/>
                </a:solidFill>
              </a:rPr>
              <a:t> 38.959.299 	</a:t>
            </a:r>
          </a:p>
          <a:p>
            <a:pPr algn="r">
              <a:defRPr/>
            </a:pPr>
            <a:r>
              <a:rPr lang="en-US" sz="2000" b="1" dirty="0">
                <a:solidFill>
                  <a:prstClr val="white"/>
                </a:solidFill>
              </a:rPr>
              <a:t> 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11018247" y="5198964"/>
            <a:ext cx="775979" cy="553584"/>
            <a:chOff x="2292059" y="3231064"/>
            <a:chExt cx="874911" cy="878518"/>
          </a:xfrm>
        </p:grpSpPr>
        <p:sp>
          <p:nvSpPr>
            <p:cNvPr id="136" name="Flowchart: Alternate Process 135"/>
            <p:cNvSpPr/>
            <p:nvPr/>
          </p:nvSpPr>
          <p:spPr>
            <a:xfrm>
              <a:off x="2292059" y="3231064"/>
              <a:ext cx="874911" cy="878518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7" name="Picture 2" descr="Hasil gambar untuk female 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83" y="3334099"/>
              <a:ext cx="270713" cy="4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8" name="Rectangle 137"/>
          <p:cNvSpPr/>
          <p:nvPr/>
        </p:nvSpPr>
        <p:spPr>
          <a:xfrm>
            <a:off x="9408584" y="4635538"/>
            <a:ext cx="1453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prstClr val="white"/>
                </a:solidFill>
              </a:rPr>
              <a:t>52,83%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9410312" y="5182202"/>
            <a:ext cx="1453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prstClr val="white"/>
                </a:solidFill>
              </a:rPr>
              <a:t>47,07%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9558510" y="5833988"/>
            <a:ext cx="1256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ID" sz="2000" b="1" dirty="0">
                <a:solidFill>
                  <a:prstClr val="white"/>
                </a:solidFill>
              </a:rPr>
              <a:t>0,10%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0982612" y="5441185"/>
            <a:ext cx="861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prstClr val="black"/>
                </a:solidFill>
              </a:rPr>
              <a:t>Perempuan</a:t>
            </a:r>
            <a:endParaRPr lang="en-US" sz="1100" b="1" dirty="0">
              <a:solidFill>
                <a:prstClr val="black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0988234" y="5833988"/>
            <a:ext cx="877163" cy="605522"/>
            <a:chOff x="357487" y="5913700"/>
            <a:chExt cx="877163" cy="605522"/>
          </a:xfrm>
        </p:grpSpPr>
        <p:sp>
          <p:nvSpPr>
            <p:cNvPr id="143" name="Flowchart: Alternate Process 142"/>
            <p:cNvSpPr/>
            <p:nvPr/>
          </p:nvSpPr>
          <p:spPr>
            <a:xfrm>
              <a:off x="399945" y="5913700"/>
              <a:ext cx="763535" cy="605522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4" name="Picture 16" descr="Hasil gambar untuk company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16" y="5975163"/>
              <a:ext cx="432957" cy="34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Rectangle 144"/>
            <p:cNvSpPr/>
            <p:nvPr/>
          </p:nvSpPr>
          <p:spPr>
            <a:xfrm>
              <a:off x="357487" y="6248996"/>
              <a:ext cx="8771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 err="1">
                  <a:solidFill>
                    <a:prstClr val="black"/>
                  </a:solidFill>
                </a:rPr>
                <a:t>Badan</a:t>
              </a:r>
              <a:r>
                <a:rPr lang="en-US" sz="1000" b="1" dirty="0">
                  <a:solidFill>
                    <a:prstClr val="black"/>
                  </a:solidFill>
                </a:rPr>
                <a:t> Usaha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1012430" y="3872502"/>
            <a:ext cx="848246" cy="622966"/>
            <a:chOff x="381683" y="3176704"/>
            <a:chExt cx="848246" cy="622966"/>
          </a:xfrm>
        </p:grpSpPr>
        <p:grpSp>
          <p:nvGrpSpPr>
            <p:cNvPr id="147" name="Group 146"/>
            <p:cNvGrpSpPr/>
            <p:nvPr/>
          </p:nvGrpSpPr>
          <p:grpSpPr>
            <a:xfrm>
              <a:off x="399946" y="3176704"/>
              <a:ext cx="775979" cy="622966"/>
              <a:chOff x="1708991" y="2422306"/>
              <a:chExt cx="874911" cy="878518"/>
            </a:xfrm>
          </p:grpSpPr>
          <p:sp>
            <p:nvSpPr>
              <p:cNvPr id="149" name="Flowchart: Alternate Process 148"/>
              <p:cNvSpPr/>
              <p:nvPr/>
            </p:nvSpPr>
            <p:spPr>
              <a:xfrm>
                <a:off x="1708991" y="2422306"/>
                <a:ext cx="874911" cy="878518"/>
              </a:xfrm>
              <a:prstGeom prst="flowChartAlternate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50" name="Picture 12" descr="Gambar terkait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381" y="2602678"/>
                <a:ext cx="466588" cy="358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8" name="TextBox 147"/>
            <p:cNvSpPr txBox="1"/>
            <p:nvPr/>
          </p:nvSpPr>
          <p:spPr>
            <a:xfrm>
              <a:off x="381683" y="3501351"/>
              <a:ext cx="8482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ID" sz="1200" b="1" dirty="0" err="1">
                  <a:solidFill>
                    <a:prstClr val="black"/>
                  </a:solidFill>
                </a:rPr>
                <a:t>Rekening</a:t>
              </a:r>
              <a:r>
                <a:rPr lang="en-ID" sz="1200" b="1" dirty="0">
                  <a:solidFill>
                    <a:prstClr val="black"/>
                  </a:solidFill>
                </a:rPr>
                <a:t>*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52" name="Flowchart: Alternate Process 151"/>
          <p:cNvSpPr/>
          <p:nvPr/>
        </p:nvSpPr>
        <p:spPr>
          <a:xfrm>
            <a:off x="11030691" y="4575332"/>
            <a:ext cx="763535" cy="55803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3" name="Picture 4" descr="Hasil gambar untuk male sym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55" y="4635538"/>
            <a:ext cx="407097" cy="2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11047983" y="4854872"/>
            <a:ext cx="73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D" sz="1200" b="1" dirty="0" err="1">
                <a:solidFill>
                  <a:prstClr val="black"/>
                </a:solidFill>
              </a:rPr>
              <a:t>Laki-Laki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226895" y="3496406"/>
            <a:ext cx="196346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D" sz="1600" b="1" dirty="0">
                <a:solidFill>
                  <a:prstClr val="white"/>
                </a:solidFill>
              </a:rPr>
              <a:t>BORROWER</a:t>
            </a:r>
            <a:endParaRPr lang="id-ID" sz="1600" b="1" dirty="0">
              <a:solidFill>
                <a:prstClr val="white"/>
              </a:solidFill>
            </a:endParaRP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19354"/>
          <a:stretch/>
        </p:blipFill>
        <p:spPr>
          <a:xfrm>
            <a:off x="8261640" y="1137392"/>
            <a:ext cx="2154955" cy="212447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193" y="6608422"/>
            <a:ext cx="9433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Ket</a:t>
            </a:r>
            <a:r>
              <a:rPr lang="en-ID" sz="1100" dirty="0">
                <a:solidFill>
                  <a:srgbClr val="F5F5F5"/>
                </a:solidFill>
              </a:rPr>
              <a:t>: Data </a:t>
            </a:r>
            <a:r>
              <a:rPr lang="en-ID" sz="1100" dirty="0" err="1">
                <a:solidFill>
                  <a:srgbClr val="F5F5F5"/>
                </a:solidFill>
              </a:rPr>
              <a:t>akumulasi</a:t>
            </a:r>
            <a:r>
              <a:rPr lang="en-ID" sz="1100" dirty="0">
                <a:solidFill>
                  <a:srgbClr val="F5F5F5"/>
                </a:solidFill>
              </a:rPr>
              <a:t> total </a:t>
            </a:r>
            <a:r>
              <a:rPr lang="en-ID" sz="1100" dirty="0" err="1">
                <a:solidFill>
                  <a:srgbClr val="F5F5F5"/>
                </a:solidFill>
              </a:rPr>
              <a:t>seluruh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penyelenggara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fintech</a:t>
            </a:r>
            <a:r>
              <a:rPr lang="en-ID" sz="1100" dirty="0">
                <a:solidFill>
                  <a:srgbClr val="F5F5F5"/>
                </a:solidFill>
              </a:rPr>
              <a:t> lending </a:t>
            </a:r>
            <a:r>
              <a:rPr lang="en-ID" sz="1100" dirty="0" err="1">
                <a:solidFill>
                  <a:srgbClr val="F5F5F5"/>
                </a:solidFill>
              </a:rPr>
              <a:t>sejak</a:t>
            </a:r>
            <a:r>
              <a:rPr lang="en-ID" sz="1100" dirty="0">
                <a:solidFill>
                  <a:srgbClr val="F5F5F5"/>
                </a:solidFill>
              </a:rPr>
              <a:t> </a:t>
            </a:r>
            <a:r>
              <a:rPr lang="en-ID" sz="1100" dirty="0" err="1">
                <a:solidFill>
                  <a:srgbClr val="F5F5F5"/>
                </a:solidFill>
              </a:rPr>
              <a:t>didirikan</a:t>
            </a:r>
            <a:r>
              <a:rPr lang="en-ID" sz="1100" dirty="0">
                <a:solidFill>
                  <a:srgbClr val="F5F5F5"/>
                </a:solidFill>
              </a:rPr>
              <a:t>.</a:t>
            </a:r>
            <a:endParaRPr lang="en-US" sz="1100" dirty="0">
              <a:solidFill>
                <a:prstClr val="black"/>
              </a:solidFill>
            </a:endParaRPr>
          </a:p>
        </p:txBody>
      </p:sp>
      <p:graphicFrame>
        <p:nvGraphicFramePr>
          <p:cNvPr id="102" name="Chart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987702"/>
              </p:ext>
            </p:extLst>
          </p:nvPr>
        </p:nvGraphicFramePr>
        <p:xfrm>
          <a:off x="5901852" y="3542066"/>
          <a:ext cx="3750064" cy="302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16" name="Chart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072953"/>
              </p:ext>
            </p:extLst>
          </p:nvPr>
        </p:nvGraphicFramePr>
        <p:xfrm>
          <a:off x="2062628" y="3544471"/>
          <a:ext cx="4632090" cy="295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9650609" y="6612904"/>
            <a:ext cx="206418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prstClr val="black"/>
                </a:solidFill>
              </a:rPr>
              <a:t>Data </a:t>
            </a:r>
            <a:r>
              <a:rPr lang="it-IT" sz="1200" b="1" dirty="0">
                <a:solidFill>
                  <a:prstClr val="black"/>
                </a:solidFill>
              </a:rPr>
              <a:t>Per </a:t>
            </a:r>
            <a:r>
              <a:rPr lang="id-ID" sz="1200" b="1" dirty="0" smtClean="0">
                <a:solidFill>
                  <a:prstClr val="black"/>
                </a:solidFill>
              </a:rPr>
              <a:t>3</a:t>
            </a:r>
            <a:r>
              <a:rPr lang="en-US" sz="1200" b="1" dirty="0" smtClean="0">
                <a:solidFill>
                  <a:prstClr val="black"/>
                </a:solidFill>
              </a:rPr>
              <a:t>1</a:t>
            </a:r>
            <a:r>
              <a:rPr lang="id-ID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Oktober</a:t>
            </a:r>
            <a:r>
              <a:rPr lang="id-ID" sz="1200" b="1" dirty="0" smtClean="0">
                <a:solidFill>
                  <a:prstClr val="black"/>
                </a:solidFill>
              </a:rPr>
              <a:t> </a:t>
            </a:r>
            <a:r>
              <a:rPr lang="it-IT" sz="1200" b="1" dirty="0" smtClean="0">
                <a:solidFill>
                  <a:prstClr val="black"/>
                </a:solidFill>
              </a:rPr>
              <a:t>2020 </a:t>
            </a:r>
            <a:endParaRPr lang="it-IT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440"/>
          <p:cNvSpPr/>
          <p:nvPr/>
        </p:nvSpPr>
        <p:spPr>
          <a:xfrm>
            <a:off x="0" y="948521"/>
            <a:ext cx="12192000" cy="56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9" name="Round Same Side Corner Rectangle 148"/>
          <p:cNvSpPr/>
          <p:nvPr/>
        </p:nvSpPr>
        <p:spPr>
          <a:xfrm rot="16200000">
            <a:off x="9410565" y="-844882"/>
            <a:ext cx="941387" cy="4621490"/>
          </a:xfrm>
          <a:prstGeom prst="round2Same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8" y="1659083"/>
            <a:ext cx="11924304" cy="4419416"/>
          </a:xfrm>
          <a:prstGeom prst="rect">
            <a:avLst/>
          </a:prstGeom>
        </p:spPr>
      </p:pic>
      <p:grpSp>
        <p:nvGrpSpPr>
          <p:cNvPr id="298" name="Group 297"/>
          <p:cNvGrpSpPr/>
          <p:nvPr/>
        </p:nvGrpSpPr>
        <p:grpSpPr>
          <a:xfrm>
            <a:off x="2624215" y="4865879"/>
            <a:ext cx="756937" cy="1002624"/>
            <a:chOff x="2624215" y="5037281"/>
            <a:chExt cx="756937" cy="1002624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2995713" y="5037281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/>
            <p:nvPr/>
          </p:nvSpPr>
          <p:spPr>
            <a:xfrm>
              <a:off x="2692600" y="5417337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624215" y="5439741"/>
              <a:ext cx="75693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Banten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1.217,31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12,82%</a:t>
              </a: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2967188" y="3959814"/>
            <a:ext cx="756938" cy="888398"/>
            <a:chOff x="2960797" y="4214415"/>
            <a:chExt cx="693114" cy="805210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3185845" y="4804181"/>
              <a:ext cx="0" cy="215444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3000619" y="427864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2960797" y="4214415"/>
              <a:ext cx="693114" cy="697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DKI 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Jakarta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3.849,64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11,24%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092266" y="5092999"/>
            <a:ext cx="821059" cy="1304110"/>
            <a:chOff x="3092266" y="5264401"/>
            <a:chExt cx="821059" cy="1304110"/>
          </a:xfrm>
        </p:grpSpPr>
        <p:cxnSp>
          <p:nvCxnSpPr>
            <p:cNvPr id="307" name="Straight Connector 306"/>
            <p:cNvCxnSpPr>
              <a:endCxn id="308" idx="0"/>
            </p:cNvCxnSpPr>
            <p:nvPr/>
          </p:nvCxnSpPr>
          <p:spPr>
            <a:xfrm>
              <a:off x="3474998" y="5264401"/>
              <a:ext cx="22847" cy="64864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3171885" y="5913041"/>
              <a:ext cx="651920" cy="6554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3092266" y="5927348"/>
              <a:ext cx="82105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Jabar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3.315,96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10,27%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3454177" y="4227822"/>
            <a:ext cx="1159293" cy="927063"/>
            <a:chOff x="3464846" y="4443333"/>
            <a:chExt cx="1055113" cy="882954"/>
          </a:xfrm>
        </p:grpSpPr>
        <p:cxnSp>
          <p:nvCxnSpPr>
            <p:cNvPr id="311" name="Straight Connector 310"/>
            <p:cNvCxnSpPr/>
            <p:nvPr/>
          </p:nvCxnSpPr>
          <p:spPr>
            <a:xfrm>
              <a:off x="3984278" y="5019624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3678517" y="444333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3464846" y="4453479"/>
              <a:ext cx="1055113" cy="57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Jateng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    993,12     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37,15%</a:t>
              </a: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3540875" y="5280935"/>
            <a:ext cx="1159293" cy="812306"/>
            <a:chOff x="3540875" y="5452337"/>
            <a:chExt cx="1159293" cy="812306"/>
          </a:xfrm>
        </p:grpSpPr>
        <p:cxnSp>
          <p:nvCxnSpPr>
            <p:cNvPr id="315" name="Straight Connector 314"/>
            <p:cNvCxnSpPr/>
            <p:nvPr/>
          </p:nvCxnSpPr>
          <p:spPr>
            <a:xfrm>
              <a:off x="4122341" y="5452337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3819228" y="5644457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540875" y="5650126"/>
              <a:ext cx="115929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DIY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     123,13     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-0,06%</a:t>
              </a: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4431119" y="5319723"/>
            <a:ext cx="758541" cy="900107"/>
            <a:chOff x="4431119" y="5491125"/>
            <a:chExt cx="758541" cy="900107"/>
          </a:xfrm>
        </p:grpSpPr>
        <p:cxnSp>
          <p:nvCxnSpPr>
            <p:cNvPr id="319" name="Straight Connector 318"/>
            <p:cNvCxnSpPr/>
            <p:nvPr/>
          </p:nvCxnSpPr>
          <p:spPr>
            <a:xfrm>
              <a:off x="4818107" y="5491125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4460722" y="5703749"/>
              <a:ext cx="687483" cy="687483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4431119" y="5713230"/>
              <a:ext cx="7585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Jatim</a:t>
              </a:r>
              <a:r>
                <a:rPr lang="en-ID" sz="1100" b="1" dirty="0">
                  <a:solidFill>
                    <a:prstClr val="black"/>
                  </a:solidFill>
                </a:rPr>
                <a:t> </a:t>
              </a:r>
              <a:r>
                <a:rPr lang="en-US" sz="1100" b="1" dirty="0">
                  <a:solidFill>
                    <a:srgbClr val="FFD966"/>
                  </a:solidFill>
                </a:rPr>
                <a:t>           1.498,40     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21,80%</a:t>
              </a: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04848" y="1032994"/>
            <a:ext cx="620186" cy="1100019"/>
            <a:chOff x="404848" y="1204396"/>
            <a:chExt cx="620186" cy="1100019"/>
          </a:xfrm>
        </p:grpSpPr>
        <p:sp>
          <p:nvSpPr>
            <p:cNvPr id="323" name="Oval 322"/>
            <p:cNvSpPr/>
            <p:nvPr/>
          </p:nvSpPr>
          <p:spPr>
            <a:xfrm>
              <a:off x="404848" y="123437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4" name="Straight Connector 323"/>
            <p:cNvCxnSpPr>
              <a:stCxn id="323" idx="4"/>
            </p:cNvCxnSpPr>
            <p:nvPr/>
          </p:nvCxnSpPr>
          <p:spPr>
            <a:xfrm>
              <a:off x="714941" y="1854558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/>
            <p:cNvSpPr txBox="1"/>
            <p:nvPr/>
          </p:nvSpPr>
          <p:spPr>
            <a:xfrm>
              <a:off x="409834" y="1204396"/>
              <a:ext cx="6094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Aceh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59,20 </a:t>
              </a:r>
            </a:p>
            <a:p>
              <a:pPr algn="ctr"/>
              <a:r>
                <a:rPr lang="id-ID" sz="1100" dirty="0">
                  <a:solidFill>
                    <a:schemeClr val="bg1"/>
                  </a:solidFill>
                </a:rPr>
                <a:t>68,22%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965920" y="1580521"/>
            <a:ext cx="646331" cy="1071048"/>
            <a:chOff x="965920" y="1751923"/>
            <a:chExt cx="646331" cy="1071048"/>
          </a:xfrm>
        </p:grpSpPr>
        <p:sp>
          <p:nvSpPr>
            <p:cNvPr id="327" name="Oval 326"/>
            <p:cNvSpPr/>
            <p:nvPr/>
          </p:nvSpPr>
          <p:spPr>
            <a:xfrm>
              <a:off x="970780" y="175292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28" name="Straight Connector 327"/>
            <p:cNvCxnSpPr>
              <a:stCxn id="327" idx="4"/>
            </p:cNvCxnSpPr>
            <p:nvPr/>
          </p:nvCxnSpPr>
          <p:spPr>
            <a:xfrm>
              <a:off x="1280873" y="2373114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>
              <a:off x="965920" y="1751923"/>
              <a:ext cx="6463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Sumut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296,84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21,40%</a:t>
              </a:r>
            </a:p>
            <a:p>
              <a:pPr algn="ctr"/>
              <a:endParaRPr lang="en-ID" sz="1100" b="1" dirty="0">
                <a:solidFill>
                  <a:srgbClr val="FFC000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1588762" y="2083067"/>
            <a:ext cx="646331" cy="1094039"/>
            <a:chOff x="1588762" y="2254469"/>
            <a:chExt cx="646331" cy="1094039"/>
          </a:xfrm>
        </p:grpSpPr>
        <p:sp>
          <p:nvSpPr>
            <p:cNvPr id="331" name="Oval 330"/>
            <p:cNvSpPr/>
            <p:nvPr/>
          </p:nvSpPr>
          <p:spPr>
            <a:xfrm>
              <a:off x="1590966" y="227846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2" name="Straight Connector 331"/>
            <p:cNvCxnSpPr>
              <a:stCxn id="331" idx="4"/>
            </p:cNvCxnSpPr>
            <p:nvPr/>
          </p:nvCxnSpPr>
          <p:spPr>
            <a:xfrm>
              <a:off x="1901059" y="2898651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TextBox 332"/>
            <p:cNvSpPr txBox="1"/>
            <p:nvPr/>
          </p:nvSpPr>
          <p:spPr>
            <a:xfrm>
              <a:off x="1588762" y="2254469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Riau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120,33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49,78%</a:t>
              </a: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1053445" y="3148418"/>
            <a:ext cx="646331" cy="1079404"/>
            <a:chOff x="1053445" y="3319820"/>
            <a:chExt cx="646331" cy="1079404"/>
          </a:xfrm>
        </p:grpSpPr>
        <p:sp>
          <p:nvSpPr>
            <p:cNvPr id="335" name="Oval 334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36" name="Straight Connector 335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1053445" y="3766019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121,60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74,84%</a:t>
              </a: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2265406" y="1831401"/>
            <a:ext cx="620186" cy="1098123"/>
            <a:chOff x="2265406" y="2002803"/>
            <a:chExt cx="620186" cy="1098123"/>
          </a:xfrm>
        </p:grpSpPr>
        <p:sp>
          <p:nvSpPr>
            <p:cNvPr id="339" name="Oval 338"/>
            <p:cNvSpPr/>
            <p:nvPr/>
          </p:nvSpPr>
          <p:spPr>
            <a:xfrm>
              <a:off x="2265406" y="203088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0" name="Straight Connector 339"/>
            <p:cNvCxnSpPr>
              <a:stCxn id="339" idx="4"/>
            </p:cNvCxnSpPr>
            <p:nvPr/>
          </p:nvCxnSpPr>
          <p:spPr>
            <a:xfrm>
              <a:off x="2575499" y="2651069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2297343" y="2002803"/>
              <a:ext cx="5741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KepRi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58,96 </a:t>
              </a:r>
            </a:p>
            <a:p>
              <a:pPr algn="ctr"/>
              <a:r>
                <a:rPr lang="en-US" altLang="id-ID" sz="1100" dirty="0">
                  <a:solidFill>
                    <a:schemeClr val="bg1"/>
                  </a:solidFill>
                </a:rPr>
                <a:t>4,62%</a:t>
              </a: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2628975" y="2946468"/>
            <a:ext cx="766557" cy="932356"/>
            <a:chOff x="2628975" y="3117870"/>
            <a:chExt cx="766557" cy="932356"/>
          </a:xfrm>
        </p:grpSpPr>
        <p:sp>
          <p:nvSpPr>
            <p:cNvPr id="343" name="Oval 342"/>
            <p:cNvSpPr/>
            <p:nvPr/>
          </p:nvSpPr>
          <p:spPr>
            <a:xfrm>
              <a:off x="2695387" y="3139743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4" name="Straight Connector 343"/>
            <p:cNvCxnSpPr>
              <a:stCxn id="343" idx="4"/>
            </p:cNvCxnSpPr>
            <p:nvPr/>
          </p:nvCxnSpPr>
          <p:spPr>
            <a:xfrm>
              <a:off x="3005480" y="3759929"/>
              <a:ext cx="0" cy="29029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TextBox 344"/>
            <p:cNvSpPr txBox="1"/>
            <p:nvPr/>
          </p:nvSpPr>
          <p:spPr>
            <a:xfrm>
              <a:off x="2628975" y="3117870"/>
              <a:ext cx="76655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Babel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29,72    </a:t>
              </a:r>
            </a:p>
            <a:p>
              <a:pPr algn="ctr"/>
              <a:r>
                <a:rPr lang="id-ID" sz="1100" dirty="0">
                  <a:solidFill>
                    <a:schemeClr val="bg1"/>
                  </a:solidFill>
                </a:rPr>
                <a:t>112,37%</a:t>
              </a: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1913363" y="2936207"/>
            <a:ext cx="766557" cy="728471"/>
            <a:chOff x="1913363" y="3107609"/>
            <a:chExt cx="766557" cy="728471"/>
          </a:xfrm>
        </p:grpSpPr>
        <p:sp>
          <p:nvSpPr>
            <p:cNvPr id="347" name="Oval 346"/>
            <p:cNvSpPr/>
            <p:nvPr/>
          </p:nvSpPr>
          <p:spPr>
            <a:xfrm>
              <a:off x="1986549" y="310760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48" name="Straight Connector 347"/>
            <p:cNvCxnSpPr>
              <a:stCxn id="347" idx="4"/>
            </p:cNvCxnSpPr>
            <p:nvPr/>
          </p:nvCxnSpPr>
          <p:spPr>
            <a:xfrm>
              <a:off x="2296642" y="3727795"/>
              <a:ext cx="0" cy="10828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/>
            <p:cNvSpPr txBox="1"/>
            <p:nvPr/>
          </p:nvSpPr>
          <p:spPr>
            <a:xfrm>
              <a:off x="1913363" y="3115933"/>
              <a:ext cx="76655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Jambi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62,56    </a:t>
              </a:r>
            </a:p>
            <a:p>
              <a:pPr algn="ctr"/>
              <a:r>
                <a:rPr lang="en-ID" sz="1100" dirty="0">
                  <a:solidFill>
                    <a:schemeClr val="bg1"/>
                  </a:solidFill>
                </a:rPr>
                <a:t>36,42%</a:t>
              </a: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1484202" y="3972758"/>
            <a:ext cx="715260" cy="1079404"/>
            <a:chOff x="1018025" y="3319820"/>
            <a:chExt cx="715260" cy="1079404"/>
          </a:xfrm>
        </p:grpSpPr>
        <p:sp>
          <p:nvSpPr>
            <p:cNvPr id="351" name="Oval 350"/>
            <p:cNvSpPr/>
            <p:nvPr/>
          </p:nvSpPr>
          <p:spPr>
            <a:xfrm>
              <a:off x="1057943" y="37790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2" name="Straight Connector 351"/>
            <p:cNvCxnSpPr/>
            <p:nvPr/>
          </p:nvCxnSpPr>
          <p:spPr>
            <a:xfrm>
              <a:off x="1368036" y="3319820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/>
            <p:cNvSpPr txBox="1"/>
            <p:nvPr/>
          </p:nvSpPr>
          <p:spPr>
            <a:xfrm>
              <a:off x="1018025" y="3791955"/>
              <a:ext cx="71526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Bengkulu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26,40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45,35%</a:t>
              </a: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2224451" y="3565722"/>
            <a:ext cx="774571" cy="739759"/>
            <a:chOff x="2224451" y="3737124"/>
            <a:chExt cx="774571" cy="739759"/>
          </a:xfrm>
        </p:grpSpPr>
        <p:sp>
          <p:nvSpPr>
            <p:cNvPr id="355" name="Oval 354"/>
            <p:cNvSpPr/>
            <p:nvPr/>
          </p:nvSpPr>
          <p:spPr>
            <a:xfrm>
              <a:off x="2282898" y="374841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56" name="Straight Connector 355"/>
            <p:cNvCxnSpPr>
              <a:stCxn id="355" idx="4"/>
            </p:cNvCxnSpPr>
            <p:nvPr/>
          </p:nvCxnSpPr>
          <p:spPr>
            <a:xfrm>
              <a:off x="2592991" y="4368598"/>
              <a:ext cx="0" cy="10828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TextBox 356"/>
            <p:cNvSpPr txBox="1"/>
            <p:nvPr/>
          </p:nvSpPr>
          <p:spPr>
            <a:xfrm>
              <a:off x="2224451" y="3737124"/>
              <a:ext cx="77457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Sumsel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189,49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34,06%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161218" y="4558784"/>
            <a:ext cx="710451" cy="870460"/>
            <a:chOff x="2161218" y="4730186"/>
            <a:chExt cx="710451" cy="870460"/>
          </a:xfrm>
        </p:grpSpPr>
        <p:cxnSp>
          <p:nvCxnSpPr>
            <p:cNvPr id="359" name="Straight Connector 358"/>
            <p:cNvCxnSpPr/>
            <p:nvPr/>
          </p:nvCxnSpPr>
          <p:spPr>
            <a:xfrm>
              <a:off x="2516998" y="4730186"/>
              <a:ext cx="4906" cy="44985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/>
            <p:cNvSpPr/>
            <p:nvPr/>
          </p:nvSpPr>
          <p:spPr>
            <a:xfrm>
              <a:off x="2206905" y="49804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161218" y="4994758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Lampung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174,64 </a:t>
              </a:r>
            </a:p>
            <a:p>
              <a:pPr algn="ctr"/>
              <a:r>
                <a:rPr lang="id-ID" sz="1100" dirty="0">
                  <a:solidFill>
                    <a:schemeClr val="bg1"/>
                  </a:solidFill>
                </a:rPr>
                <a:t>96,84%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3951340" y="2340907"/>
            <a:ext cx="624810" cy="883523"/>
            <a:chOff x="3951340" y="2512309"/>
            <a:chExt cx="624810" cy="883523"/>
          </a:xfrm>
        </p:grpSpPr>
        <p:cxnSp>
          <p:nvCxnSpPr>
            <p:cNvPr id="363" name="Straight Connector 362"/>
            <p:cNvCxnSpPr/>
            <p:nvPr/>
          </p:nvCxnSpPr>
          <p:spPr>
            <a:xfrm>
              <a:off x="4261725" y="308916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/>
            <p:cNvSpPr/>
            <p:nvPr/>
          </p:nvSpPr>
          <p:spPr>
            <a:xfrm>
              <a:off x="3955964" y="251287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3951340" y="2512309"/>
              <a:ext cx="60946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Kalbar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60,26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36,71%</a:t>
              </a: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4587699" y="2984759"/>
            <a:ext cx="624426" cy="901931"/>
            <a:chOff x="4587699" y="3156161"/>
            <a:chExt cx="624426" cy="901931"/>
          </a:xfrm>
        </p:grpSpPr>
        <p:cxnSp>
          <p:nvCxnSpPr>
            <p:cNvPr id="367" name="Straight Connector 366"/>
            <p:cNvCxnSpPr/>
            <p:nvPr/>
          </p:nvCxnSpPr>
          <p:spPr>
            <a:xfrm>
              <a:off x="4893460" y="375142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Oval 367"/>
            <p:cNvSpPr/>
            <p:nvPr/>
          </p:nvSpPr>
          <p:spPr>
            <a:xfrm>
              <a:off x="4587699" y="317513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4597854" y="3156161"/>
              <a:ext cx="61427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Kalteng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54,16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98,78%</a:t>
              </a: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328669" y="1500555"/>
            <a:ext cx="620186" cy="886392"/>
            <a:chOff x="5328669" y="1671957"/>
            <a:chExt cx="620186" cy="886392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634430" y="2251686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/>
            <p:cNvSpPr/>
            <p:nvPr/>
          </p:nvSpPr>
          <p:spPr>
            <a:xfrm>
              <a:off x="5328669" y="167539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5345141" y="1671957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Kaltara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7,50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8,48%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5411851" y="2531310"/>
            <a:ext cx="646332" cy="893521"/>
            <a:chOff x="5411851" y="2702712"/>
            <a:chExt cx="646332" cy="893521"/>
          </a:xfrm>
        </p:grpSpPr>
        <p:cxnSp>
          <p:nvCxnSpPr>
            <p:cNvPr id="375" name="Straight Connector 374"/>
            <p:cNvCxnSpPr/>
            <p:nvPr/>
          </p:nvCxnSpPr>
          <p:spPr>
            <a:xfrm>
              <a:off x="5725873" y="3289570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val 375"/>
            <p:cNvSpPr/>
            <p:nvPr/>
          </p:nvSpPr>
          <p:spPr>
            <a:xfrm>
              <a:off x="5420112" y="271327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5411851" y="2702712"/>
              <a:ext cx="64633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Kaltim</a:t>
              </a:r>
            </a:p>
            <a:p>
              <a:pPr algn="ctr"/>
              <a:r>
                <a:rPr lang="en-US" alt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118,54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18,99%</a:t>
              </a: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5199536" y="3965268"/>
            <a:ext cx="620186" cy="902440"/>
            <a:chOff x="5199536" y="4136670"/>
            <a:chExt cx="620186" cy="902440"/>
          </a:xfrm>
        </p:grpSpPr>
        <p:cxnSp>
          <p:nvCxnSpPr>
            <p:cNvPr id="379" name="Straight Connector 378"/>
            <p:cNvCxnSpPr/>
            <p:nvPr/>
          </p:nvCxnSpPr>
          <p:spPr>
            <a:xfrm>
              <a:off x="5505297" y="4136670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5199536" y="441892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5202397" y="4396754"/>
              <a:ext cx="6094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Kalsel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68,64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14,81%</a:t>
              </a: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7570514" y="1955721"/>
            <a:ext cx="620186" cy="911291"/>
            <a:chOff x="7570514" y="2127123"/>
            <a:chExt cx="620186" cy="911291"/>
          </a:xfrm>
        </p:grpSpPr>
        <p:cxnSp>
          <p:nvCxnSpPr>
            <p:cNvPr id="383" name="Straight Connector 382"/>
            <p:cNvCxnSpPr/>
            <p:nvPr/>
          </p:nvCxnSpPr>
          <p:spPr>
            <a:xfrm>
              <a:off x="7876275" y="273175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>
            <a:xfrm>
              <a:off x="7570514" y="21554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7588800" y="2127123"/>
              <a:ext cx="5741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Sulut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88,14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2,29%</a:t>
              </a: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6865378" y="2101940"/>
            <a:ext cx="764953" cy="925642"/>
            <a:chOff x="6877302" y="2316030"/>
            <a:chExt cx="724839" cy="882954"/>
          </a:xfrm>
        </p:grpSpPr>
        <p:cxnSp>
          <p:nvCxnSpPr>
            <p:cNvPr id="387" name="Straight Connector 386"/>
            <p:cNvCxnSpPr/>
            <p:nvPr/>
          </p:nvCxnSpPr>
          <p:spPr>
            <a:xfrm>
              <a:off x="7233790" y="289232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6928029" y="231603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6877302" y="2354278"/>
              <a:ext cx="724839" cy="57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Gorontalo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34,55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85,24%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6274833" y="2242961"/>
            <a:ext cx="681597" cy="886251"/>
            <a:chOff x="6274833" y="2414363"/>
            <a:chExt cx="681597" cy="886251"/>
          </a:xfrm>
        </p:grpSpPr>
        <p:cxnSp>
          <p:nvCxnSpPr>
            <p:cNvPr id="391" name="Straight Connector 390"/>
            <p:cNvCxnSpPr/>
            <p:nvPr/>
          </p:nvCxnSpPr>
          <p:spPr>
            <a:xfrm>
              <a:off x="6607795" y="299395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/>
            <p:cNvSpPr/>
            <p:nvPr/>
          </p:nvSpPr>
          <p:spPr>
            <a:xfrm>
              <a:off x="6302034" y="241766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6274833" y="2414363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Sulteng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46,13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162,16%</a:t>
              </a:r>
              <a:r>
                <a:rPr lang="id-ID" sz="1100" dirty="0">
                  <a:solidFill>
                    <a:schemeClr val="bg1"/>
                  </a:solidFill>
                </a:rPr>
                <a:t>	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6002462" y="3166803"/>
            <a:ext cx="702436" cy="893257"/>
            <a:chOff x="6002462" y="3338205"/>
            <a:chExt cx="702436" cy="893257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6337396" y="392479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/>
            <p:cNvSpPr/>
            <p:nvPr/>
          </p:nvSpPr>
          <p:spPr>
            <a:xfrm>
              <a:off x="6031635" y="3348508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6002462" y="3338205"/>
              <a:ext cx="70243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Sulbar</a:t>
              </a:r>
              <a:endParaRPr lang="en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15,58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202,41%</a:t>
              </a:r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6199060" y="4118599"/>
            <a:ext cx="710451" cy="926849"/>
            <a:chOff x="6199060" y="4290001"/>
            <a:chExt cx="710451" cy="926849"/>
          </a:xfrm>
        </p:grpSpPr>
        <p:cxnSp>
          <p:nvCxnSpPr>
            <p:cNvPr id="399" name="Straight Connector 398"/>
            <p:cNvCxnSpPr/>
            <p:nvPr/>
          </p:nvCxnSpPr>
          <p:spPr>
            <a:xfrm>
              <a:off x="6549613" y="4290001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Oval 399"/>
            <p:cNvSpPr/>
            <p:nvPr/>
          </p:nvSpPr>
          <p:spPr>
            <a:xfrm>
              <a:off x="6235638" y="459666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6199060" y="4584861"/>
              <a:ext cx="7104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Sulsel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253,64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81,26%</a:t>
              </a:r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6908078" y="4252970"/>
            <a:ext cx="620186" cy="926849"/>
            <a:chOff x="6908078" y="4424372"/>
            <a:chExt cx="620186" cy="926849"/>
          </a:xfrm>
        </p:grpSpPr>
        <p:cxnSp>
          <p:nvCxnSpPr>
            <p:cNvPr id="403" name="Straight Connector 402"/>
            <p:cNvCxnSpPr/>
            <p:nvPr/>
          </p:nvCxnSpPr>
          <p:spPr>
            <a:xfrm>
              <a:off x="7222053" y="4424372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6908078" y="473103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6915070" y="4703792"/>
              <a:ext cx="60946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Sultra</a:t>
              </a:r>
              <a:endParaRPr lang="en-US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40,81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81,54%</a:t>
              </a: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4967115" y="5440594"/>
            <a:ext cx="838691" cy="1101088"/>
            <a:chOff x="4941948" y="5687497"/>
            <a:chExt cx="838691" cy="1101088"/>
          </a:xfrm>
        </p:grpSpPr>
        <p:cxnSp>
          <p:nvCxnSpPr>
            <p:cNvPr id="407" name="Straight Connector 406"/>
            <p:cNvCxnSpPr>
              <a:endCxn id="408" idx="0"/>
            </p:cNvCxnSpPr>
            <p:nvPr/>
          </p:nvCxnSpPr>
          <p:spPr>
            <a:xfrm>
              <a:off x="5362373" y="5687497"/>
              <a:ext cx="0" cy="480902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/>
            <p:cNvSpPr/>
            <p:nvPr/>
          </p:nvSpPr>
          <p:spPr>
            <a:xfrm>
              <a:off x="5052280" y="6168399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4941948" y="6166715"/>
              <a:ext cx="83869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Bali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129,94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3,95%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704800" y="5521655"/>
            <a:ext cx="650808" cy="819253"/>
            <a:chOff x="5704800" y="5693057"/>
            <a:chExt cx="650808" cy="819253"/>
          </a:xfrm>
        </p:grpSpPr>
        <p:cxnSp>
          <p:nvCxnSpPr>
            <p:cNvPr id="411" name="Straight Connector 410"/>
            <p:cNvCxnSpPr>
              <a:endCxn id="412" idx="0"/>
            </p:cNvCxnSpPr>
            <p:nvPr/>
          </p:nvCxnSpPr>
          <p:spPr>
            <a:xfrm>
              <a:off x="6014893" y="5693057"/>
              <a:ext cx="0" cy="19906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/>
            <p:nvPr/>
          </p:nvSpPr>
          <p:spPr>
            <a:xfrm>
              <a:off x="5704800" y="5892124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5709277" y="5889111"/>
              <a:ext cx="6463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NTB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117,64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78,63%</a:t>
              </a: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6667936" y="5486521"/>
            <a:ext cx="766557" cy="819253"/>
            <a:chOff x="6667936" y="5850963"/>
            <a:chExt cx="766557" cy="819253"/>
          </a:xfrm>
        </p:grpSpPr>
        <p:cxnSp>
          <p:nvCxnSpPr>
            <p:cNvPr id="415" name="Straight Connector 414"/>
            <p:cNvCxnSpPr>
              <a:endCxn id="416" idx="0"/>
            </p:cNvCxnSpPr>
            <p:nvPr/>
          </p:nvCxnSpPr>
          <p:spPr>
            <a:xfrm>
              <a:off x="7049357" y="5850963"/>
              <a:ext cx="0" cy="19906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Oval 415"/>
            <p:cNvSpPr/>
            <p:nvPr/>
          </p:nvSpPr>
          <p:spPr>
            <a:xfrm>
              <a:off x="6739264" y="6050030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6667936" y="6034634"/>
              <a:ext cx="76655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NTT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23,71   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45,80%</a:t>
              </a: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8373858" y="1988670"/>
            <a:ext cx="655446" cy="1010378"/>
            <a:chOff x="8531482" y="2220758"/>
            <a:chExt cx="541524" cy="842983"/>
          </a:xfrm>
        </p:grpSpPr>
        <p:cxnSp>
          <p:nvCxnSpPr>
            <p:cNvPr id="419" name="Straight Connector 418"/>
            <p:cNvCxnSpPr/>
            <p:nvPr/>
          </p:nvCxnSpPr>
          <p:spPr>
            <a:xfrm>
              <a:off x="8808945" y="2757078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Oval 419"/>
            <p:cNvSpPr/>
            <p:nvPr/>
          </p:nvSpPr>
          <p:spPr>
            <a:xfrm>
              <a:off x="8531482" y="2220758"/>
              <a:ext cx="541524" cy="5717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8554135" y="2254666"/>
              <a:ext cx="503532" cy="50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prstClr val="white"/>
                  </a:solidFill>
                </a:rPr>
                <a:t>Malut</a:t>
              </a:r>
              <a:endParaRPr lang="id-ID" sz="1100" dirty="0">
                <a:solidFill>
                  <a:prstClr val="white"/>
                </a:solidFill>
              </a:endParaRP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5,71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11,33%</a:t>
              </a: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8933996" y="4133007"/>
            <a:ext cx="766557" cy="926849"/>
            <a:chOff x="8933996" y="4304409"/>
            <a:chExt cx="766557" cy="926849"/>
          </a:xfrm>
        </p:grpSpPr>
        <p:cxnSp>
          <p:nvCxnSpPr>
            <p:cNvPr id="423" name="Straight Connector 422"/>
            <p:cNvCxnSpPr/>
            <p:nvPr/>
          </p:nvCxnSpPr>
          <p:spPr>
            <a:xfrm>
              <a:off x="9331668" y="4304409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/>
            <p:nvPr/>
          </p:nvSpPr>
          <p:spPr>
            <a:xfrm>
              <a:off x="9017693" y="4611072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8933996" y="4600304"/>
              <a:ext cx="76655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Maluku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   13,60   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25,08%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9646045" y="2488531"/>
            <a:ext cx="758655" cy="1088781"/>
            <a:chOff x="9646031" y="2817145"/>
            <a:chExt cx="620186" cy="931575"/>
          </a:xfrm>
        </p:grpSpPr>
        <p:cxnSp>
          <p:nvCxnSpPr>
            <p:cNvPr id="427" name="Straight Connector 426"/>
            <p:cNvCxnSpPr/>
            <p:nvPr/>
          </p:nvCxnSpPr>
          <p:spPr>
            <a:xfrm>
              <a:off x="9951792" y="3442057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Oval 427"/>
            <p:cNvSpPr/>
            <p:nvPr/>
          </p:nvSpPr>
          <p:spPr>
            <a:xfrm>
              <a:off x="9646031" y="2865766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9711746" y="2817145"/>
              <a:ext cx="498223" cy="658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Barat</a:t>
              </a:r>
            </a:p>
            <a:p>
              <a:pPr algn="ctr"/>
              <a:r>
                <a:rPr lang="en-US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10,78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58,85%</a:t>
              </a: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10858827" y="3470159"/>
            <a:ext cx="620186" cy="897748"/>
            <a:chOff x="10858827" y="3641561"/>
            <a:chExt cx="620186" cy="897748"/>
          </a:xfrm>
        </p:grpSpPr>
        <p:cxnSp>
          <p:nvCxnSpPr>
            <p:cNvPr id="431" name="Straight Connector 430"/>
            <p:cNvCxnSpPr/>
            <p:nvPr/>
          </p:nvCxnSpPr>
          <p:spPr>
            <a:xfrm>
              <a:off x="11164588" y="4232646"/>
              <a:ext cx="0" cy="3066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/>
            <p:cNvSpPr/>
            <p:nvPr/>
          </p:nvSpPr>
          <p:spPr>
            <a:xfrm>
              <a:off x="10858827" y="3656355"/>
              <a:ext cx="620186" cy="6201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solidFill>
                  <a:prstClr val="white"/>
                </a:solidFill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10859884" y="3641561"/>
              <a:ext cx="60946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prstClr val="white"/>
                  </a:solidFill>
                </a:rPr>
                <a:t>Papua</a:t>
              </a:r>
            </a:p>
            <a:p>
              <a:pPr algn="ctr"/>
              <a:r>
                <a:rPr lang="en-ID" sz="1100" b="1" dirty="0">
                  <a:solidFill>
                    <a:srgbClr val="FFC000">
                      <a:lumMod val="60000"/>
                      <a:lumOff val="40000"/>
                    </a:srgbClr>
                  </a:solidFill>
                </a:rPr>
                <a:t> 15,93 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55,92%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7630522" y="1353704"/>
            <a:ext cx="337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Rp</a:t>
            </a:r>
            <a:r>
              <a:rPr lang="en-US" altLang="en-ID" sz="2800" b="1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13.242,53</a:t>
            </a:r>
            <a:r>
              <a:rPr lang="en-US" altLang="en-ID" sz="2800" b="1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id-ID" altLang="en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m</a:t>
            </a:r>
            <a:r>
              <a:rPr lang="id-ID" sz="28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iliar</a:t>
            </a:r>
            <a:endParaRPr lang="en-ID" sz="2800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7642503" y="106004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prstClr val="white"/>
                </a:solidFill>
              </a:rPr>
              <a:t>Outstanding </a:t>
            </a:r>
            <a:r>
              <a:rPr lang="id-ID" b="1" dirty="0">
                <a:solidFill>
                  <a:prstClr val="white"/>
                </a:solidFill>
              </a:rPr>
              <a:t>Pinjaman</a:t>
            </a:r>
            <a:r>
              <a:rPr lang="en-ID" b="1" dirty="0">
                <a:solidFill>
                  <a:prstClr val="white"/>
                </a:solidFill>
              </a:rPr>
              <a:t>:</a:t>
            </a:r>
            <a:endParaRPr lang="id-ID" b="1" dirty="0">
              <a:solidFill>
                <a:prstClr val="white"/>
              </a:solidFill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9566957" y="6014522"/>
            <a:ext cx="2398194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prstClr val="black"/>
                </a:solidFill>
              </a:rPr>
              <a:t>*Dalam miliar Rupiah</a:t>
            </a:r>
            <a:endParaRPr lang="id-ID" sz="1600" b="1" dirty="0">
              <a:solidFill>
                <a:srgbClr val="C00000"/>
              </a:solidFill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10648487" y="1440506"/>
            <a:ext cx="161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Δ</a:t>
            </a:r>
            <a:r>
              <a:rPr lang="en-US" sz="2000" b="1" dirty="0">
                <a:solidFill>
                  <a:srgbClr val="ED7D31">
                    <a:lumMod val="60000"/>
                    <a:lumOff val="40000"/>
                  </a:srgbClr>
                </a:solidFill>
              </a:rPr>
              <a:t>%: </a:t>
            </a:r>
            <a:r>
              <a:rPr lang="en-U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</a:rPr>
              <a:t>18,39</a:t>
            </a:r>
            <a:r>
              <a:rPr lang="en-US" sz="2000" b="1" dirty="0" smtClean="0">
                <a:solidFill>
                  <a:srgbClr val="ED7D31">
                    <a:lumMod val="60000"/>
                    <a:lumOff val="40000"/>
                  </a:srgbClr>
                </a:solidFill>
              </a:rPr>
              <a:t>%</a:t>
            </a:r>
            <a:endParaRPr 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-147314" y="6327742"/>
            <a:ext cx="21552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Ket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l-GR" sz="1200" b="1" dirty="0">
                <a:solidFill>
                  <a:prstClr val="black"/>
                </a:solidFill>
              </a:rPr>
              <a:t>Δ</a:t>
            </a:r>
            <a:r>
              <a:rPr lang="en-US" sz="1200" b="1" dirty="0">
                <a:solidFill>
                  <a:prstClr val="black"/>
                </a:solidFill>
              </a:rPr>
              <a:t>%</a:t>
            </a:r>
            <a:r>
              <a:rPr lang="en-US" sz="1200" b="1" i="1" dirty="0">
                <a:solidFill>
                  <a:prstClr val="black"/>
                </a:solidFill>
              </a:rPr>
              <a:t> (year </a:t>
            </a:r>
            <a:r>
              <a:rPr lang="id-ID" sz="1200" b="1" i="1" dirty="0" err="1">
                <a:solidFill>
                  <a:prstClr val="black"/>
                </a:solidFill>
              </a:rPr>
              <a:t>on</a:t>
            </a:r>
            <a:r>
              <a:rPr lang="id-ID" sz="1200" b="1" i="1" dirty="0">
                <a:solidFill>
                  <a:prstClr val="black"/>
                </a:solidFill>
              </a:rPr>
              <a:t> </a:t>
            </a:r>
            <a:r>
              <a:rPr lang="id-ID" sz="1200" b="1" i="1" dirty="0" err="1">
                <a:solidFill>
                  <a:prstClr val="black"/>
                </a:solidFill>
              </a:rPr>
              <a:t>year</a:t>
            </a:r>
            <a:r>
              <a:rPr lang="en-US" sz="1200" b="1" i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-10160" y="6610363"/>
            <a:ext cx="20077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prstClr val="black"/>
                </a:solidFill>
              </a:rPr>
              <a:t>Data Per </a:t>
            </a:r>
            <a:r>
              <a:rPr lang="id-ID" sz="1200" b="1" dirty="0">
                <a:solidFill>
                  <a:prstClr val="black"/>
                </a:solidFill>
              </a:rPr>
              <a:t>31 Oktober 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it-IT" sz="1200" b="1" dirty="0">
                <a:solidFill>
                  <a:prstClr val="black"/>
                </a:solidFill>
              </a:rPr>
              <a:t>020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420109" y="18731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2800" b="1" dirty="0"/>
              <a:t>SEBARAN OUSTANDING PINJAMAN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885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999EEAE47B04B98AAA56725B8AD45" ma:contentTypeVersion="1" ma:contentTypeDescription="Create a new document." ma:contentTypeScope="" ma:versionID="373bff1993f5b02907790963dd55fc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322AB5-FD19-430D-92D2-ED2795CC3D89}"/>
</file>

<file path=customXml/itemProps2.xml><?xml version="1.0" encoding="utf-8"?>
<ds:datastoreItem xmlns:ds="http://schemas.openxmlformats.org/officeDocument/2006/customXml" ds:itemID="{2B115A44-6498-412A-AFA2-938341904419}"/>
</file>

<file path=customXml/itemProps3.xml><?xml version="1.0" encoding="utf-8"?>
<ds:datastoreItem xmlns:ds="http://schemas.openxmlformats.org/officeDocument/2006/customXml" ds:itemID="{63C6D1EE-7E2E-4019-82C4-06EBEF85324C}"/>
</file>

<file path=docProps/app.xml><?xml version="1.0" encoding="utf-8"?>
<Properties xmlns="http://schemas.openxmlformats.org/officeDocument/2006/extended-properties" xmlns:vt="http://schemas.openxmlformats.org/officeDocument/2006/docPropsVTypes">
  <TotalTime>9444</TotalTime>
  <Words>3082</Words>
  <Application>Microsoft Office PowerPoint</Application>
  <PresentationFormat>Widescreen</PresentationFormat>
  <Paragraphs>1057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(body)</vt:lpstr>
      <vt:lpstr>Calibri Light</vt:lpstr>
      <vt:lpstr>Segoe UI</vt:lpstr>
      <vt:lpstr>Wingdings</vt:lpstr>
      <vt:lpstr>Office Theme</vt:lpstr>
      <vt:lpstr>1_Office Theme</vt:lpstr>
      <vt:lpstr>PERKEMBANGAN  FINTECH LENDING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 DAN PERKEMBANGAN FINTECH LENDING</vt:lpstr>
      <vt:lpstr>KARAKTERISTIK PENYELENGGARA DAN PENGGUNA FINTECH LENDING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dp3f 1</dc:creator>
  <cp:lastModifiedBy>Bagas Setiaji</cp:lastModifiedBy>
  <cp:revision>669</cp:revision>
  <cp:lastPrinted>2020-03-04T04:28:49Z</cp:lastPrinted>
  <dcterms:created xsi:type="dcterms:W3CDTF">2020-03-02T04:20:26Z</dcterms:created>
  <dcterms:modified xsi:type="dcterms:W3CDTF">2020-11-25T03:31:45Z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0x010100FD7999EEAE47B04B98AAA56725B8AD45</vt:lpwstr>
  </property>
</Properties>
</file>