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D7D31"/>
    <a:srgbClr val="FDAE3E"/>
    <a:srgbClr val="00AAC5"/>
    <a:srgbClr val="F9952A"/>
    <a:srgbClr val="F9992B"/>
    <a:srgbClr val="ED8F34"/>
    <a:srgbClr val="F7E031"/>
    <a:srgbClr val="C27851"/>
    <a:srgbClr val="FA982B"/>
    <a:srgbClr val="C3775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5" d="100"/>
          <a:sy n="85" d="100"/>
        </p:scale>
        <p:origin x="605" y="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FCE6A-A207-4772-BF7B-72D967CB1043}" type="datetimeFigureOut">
              <a:rPr lang="id-ID" smtClean="0"/>
              <a:t>18/02/2019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36CA1-0E73-46F2-A997-F4D6C8B9305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6042986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FCE6A-A207-4772-BF7B-72D967CB1043}" type="datetimeFigureOut">
              <a:rPr lang="id-ID" smtClean="0"/>
              <a:t>18/02/2019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36CA1-0E73-46F2-A997-F4D6C8B9305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2252183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FCE6A-A207-4772-BF7B-72D967CB1043}" type="datetimeFigureOut">
              <a:rPr lang="id-ID" smtClean="0"/>
              <a:t>18/02/2019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36CA1-0E73-46F2-A997-F4D6C8B9305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0637150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FCE6A-A207-4772-BF7B-72D967CB1043}" type="datetimeFigureOut">
              <a:rPr lang="id-ID" smtClean="0"/>
              <a:t>18/02/2019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36CA1-0E73-46F2-A997-F4D6C8B9305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965583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FCE6A-A207-4772-BF7B-72D967CB1043}" type="datetimeFigureOut">
              <a:rPr lang="id-ID" smtClean="0"/>
              <a:t>18/02/2019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36CA1-0E73-46F2-A997-F4D6C8B9305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3073294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FCE6A-A207-4772-BF7B-72D967CB1043}" type="datetimeFigureOut">
              <a:rPr lang="id-ID" smtClean="0"/>
              <a:t>18/02/2019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36CA1-0E73-46F2-A997-F4D6C8B9305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0581225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FCE6A-A207-4772-BF7B-72D967CB1043}" type="datetimeFigureOut">
              <a:rPr lang="id-ID" smtClean="0"/>
              <a:t>18/02/2019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36CA1-0E73-46F2-A997-F4D6C8B9305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8554548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FCE6A-A207-4772-BF7B-72D967CB1043}" type="datetimeFigureOut">
              <a:rPr lang="id-ID" smtClean="0"/>
              <a:t>18/02/2019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36CA1-0E73-46F2-A997-F4D6C8B9305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2197155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FCE6A-A207-4772-BF7B-72D967CB1043}" type="datetimeFigureOut">
              <a:rPr lang="id-ID" smtClean="0"/>
              <a:t>18/02/2019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36CA1-0E73-46F2-A997-F4D6C8B9305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8521664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FCE6A-A207-4772-BF7B-72D967CB1043}" type="datetimeFigureOut">
              <a:rPr lang="id-ID" smtClean="0"/>
              <a:t>18/02/2019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36CA1-0E73-46F2-A997-F4D6C8B9305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1899961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FCE6A-A207-4772-BF7B-72D967CB1043}" type="datetimeFigureOut">
              <a:rPr lang="id-ID" smtClean="0"/>
              <a:t>18/02/2019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36CA1-0E73-46F2-A997-F4D6C8B9305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561515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0FCE6A-A207-4772-BF7B-72D967CB1043}" type="datetimeFigureOut">
              <a:rPr lang="id-ID" smtClean="0"/>
              <a:t>18/02/2019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536CA1-0E73-46F2-A997-F4D6C8B9305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7245296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-4616" y="5815914"/>
            <a:ext cx="9148616" cy="1042086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1730937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482" y="-181210"/>
            <a:ext cx="1813572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11000" spc="600" dirty="0" smtClean="0">
                <a:solidFill>
                  <a:schemeClr val="bg1"/>
                </a:solidFill>
                <a:latin typeface="Georgia" panose="02040502050405020303" pitchFamily="18" charset="0"/>
              </a:rPr>
              <a:t>10</a:t>
            </a:r>
            <a:endParaRPr lang="id-ID" sz="11000" spc="600" dirty="0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449860" y="226774"/>
            <a:ext cx="76941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3200" spc="300" dirty="0" smtClean="0">
                <a:solidFill>
                  <a:schemeClr val="bg1"/>
                </a:solidFill>
                <a:latin typeface="Georgia" panose="02040502050405020303" pitchFamily="18" charset="0"/>
              </a:rPr>
              <a:t>PERUSAHAAN ASURANSI JIWA</a:t>
            </a:r>
            <a:endParaRPr lang="id-ID" sz="3200" spc="300" dirty="0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1923140" y="865468"/>
            <a:ext cx="6794926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870536" y="983512"/>
            <a:ext cx="68760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kern="1500" dirty="0" smtClean="0">
                <a:solidFill>
                  <a:schemeClr val="bg1"/>
                </a:solidFill>
                <a:latin typeface="Georgia" panose="02040502050405020303" pitchFamily="18" charset="0"/>
              </a:rPr>
              <a:t>DENGAN  PENYAMPAIAN  LAPORAN  KEUANGAN  BULANAN  </a:t>
            </a:r>
            <a:r>
              <a:rPr lang="en-US" kern="1500" dirty="0" smtClean="0">
                <a:solidFill>
                  <a:schemeClr val="bg1"/>
                </a:solidFill>
                <a:latin typeface="Georgia" panose="02040502050405020303" pitchFamily="18" charset="0"/>
              </a:rPr>
              <a:t>JANUARI</a:t>
            </a:r>
            <a:r>
              <a:rPr lang="id-ID" kern="1500" dirty="0" smtClean="0">
                <a:solidFill>
                  <a:schemeClr val="bg1"/>
                </a:solidFill>
                <a:latin typeface="Georgia" panose="02040502050405020303" pitchFamily="18" charset="0"/>
              </a:rPr>
              <a:t> 201</a:t>
            </a:r>
            <a:r>
              <a:rPr lang="en-US" kern="1500" dirty="0" smtClean="0">
                <a:solidFill>
                  <a:schemeClr val="bg1"/>
                </a:solidFill>
                <a:latin typeface="Georgia" panose="02040502050405020303" pitchFamily="18" charset="0"/>
              </a:rPr>
              <a:t>9</a:t>
            </a:r>
            <a:r>
              <a:rPr lang="id-ID" kern="1500" dirty="0" smtClean="0">
                <a:solidFill>
                  <a:schemeClr val="bg1"/>
                </a:solidFill>
                <a:latin typeface="Georgia" panose="02040502050405020303" pitchFamily="18" charset="0"/>
              </a:rPr>
              <a:t>  TERCEPAT</a:t>
            </a:r>
            <a:endParaRPr lang="id-ID" kern="1500" dirty="0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372989" y="1882339"/>
            <a:ext cx="4320208" cy="344557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000" b="1" dirty="0" smtClean="0">
                <a:solidFill>
                  <a:schemeClr val="bg1"/>
                </a:solidFill>
                <a:latin typeface="Georgia" panose="02040502050405020303" pitchFamily="18" charset="0"/>
              </a:rPr>
              <a:t>NAMA PERUSAHAAN</a:t>
            </a:r>
            <a:endParaRPr lang="id-ID" sz="2000" b="1" dirty="0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  <p:cxnSp>
        <p:nvCxnSpPr>
          <p:cNvPr id="23" name="Straight Connector 22"/>
          <p:cNvCxnSpPr/>
          <p:nvPr/>
        </p:nvCxnSpPr>
        <p:spPr>
          <a:xfrm>
            <a:off x="2432655" y="1912281"/>
            <a:ext cx="4238716" cy="0"/>
          </a:xfrm>
          <a:prstGeom prst="line">
            <a:avLst/>
          </a:prstGeom>
          <a:ln w="12700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2432655" y="2187393"/>
            <a:ext cx="4238716" cy="0"/>
          </a:xfrm>
          <a:prstGeom prst="line">
            <a:avLst/>
          </a:prstGeom>
          <a:ln w="12700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14441" y="38352"/>
            <a:ext cx="9102263" cy="0"/>
          </a:xfrm>
          <a:prstGeom prst="line">
            <a:avLst/>
          </a:prstGeom>
          <a:ln w="12700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14441" y="1686851"/>
            <a:ext cx="9102263" cy="0"/>
          </a:xfrm>
          <a:prstGeom prst="line">
            <a:avLst/>
          </a:prstGeom>
          <a:ln w="12700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7219" y="5833268"/>
            <a:ext cx="9116705" cy="646331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id-ID" sz="3600" spc="600" dirty="0" smtClean="0">
                <a:solidFill>
                  <a:schemeClr val="bg1"/>
                </a:solidFill>
                <a:latin typeface="Georgia" panose="02040502050405020303" pitchFamily="18" charset="0"/>
              </a:rPr>
              <a:t>OJK  MENGAPRESIASI</a:t>
            </a:r>
            <a:endParaRPr lang="id-ID" sz="3600" spc="600" dirty="0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-1" y="6505859"/>
            <a:ext cx="914400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1400" spc="300" dirty="0" smtClean="0">
                <a:solidFill>
                  <a:schemeClr val="bg1"/>
                </a:solidFill>
                <a:latin typeface="Georgia" panose="02040502050405020303" pitchFamily="18" charset="0"/>
              </a:rPr>
              <a:t>KERJA KERAS DAN KOMITMEN YANG TINGGI ATAS PENCAPAIAN TERSEBUT</a:t>
            </a:r>
            <a:endParaRPr lang="id-ID" sz="1400" spc="300" dirty="0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8741103"/>
              </p:ext>
            </p:extLst>
          </p:nvPr>
        </p:nvGraphicFramePr>
        <p:xfrm>
          <a:off x="1681849" y="2352445"/>
          <a:ext cx="5702488" cy="323090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702488"/>
              </a:tblGrid>
              <a:tr h="327663">
                <a:tc>
                  <a:txBody>
                    <a:bodyPr/>
                    <a:lstStyle/>
                    <a:p>
                      <a:pPr algn="ctr" rtl="0" fontAlgn="t"/>
                      <a:r>
                        <a:rPr lang="id-ID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</a:rPr>
                        <a:t>PT </a:t>
                      </a:r>
                      <a:r>
                        <a:rPr lang="id-ID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</a:rPr>
                        <a:t>Asuransi Jiwa Taspen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7663">
                <a:tc>
                  <a:txBody>
                    <a:bodyPr/>
                    <a:lstStyle/>
                    <a:p>
                      <a:pPr algn="ctr" rtl="0" fontAlgn="t"/>
                      <a:r>
                        <a:rPr lang="id-ID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</a:rPr>
                        <a:t>PT BNI Life Insurance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7663">
                <a:tc>
                  <a:txBody>
                    <a:bodyPr/>
                    <a:lstStyle/>
                    <a:p>
                      <a:pPr algn="ctr" rtl="0" fontAlgn="t"/>
                      <a:r>
                        <a:rPr lang="id-ID" sz="1800" b="1" i="0" u="none" strike="noStrike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</a:rPr>
                        <a:t>PT Asuransi Jiwa Central Asia Raya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7663">
                <a:tc>
                  <a:txBody>
                    <a:bodyPr/>
                    <a:lstStyle/>
                    <a:p>
                      <a:pPr algn="ctr" rtl="0" fontAlgn="t"/>
                      <a:r>
                        <a:rPr lang="it-IT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</a:rPr>
                        <a:t>PT China Life Insurance </a:t>
                      </a:r>
                      <a:r>
                        <a:rPr lang="it-IT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</a:rPr>
                        <a:t>Indonesia</a:t>
                      </a:r>
                      <a:endParaRPr lang="it-IT" sz="1800" b="1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7663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</a:rPr>
                        <a:t>PT Chubb Life </a:t>
                      </a:r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</a:rPr>
                        <a:t>Insurance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7663">
                <a:tc>
                  <a:txBody>
                    <a:bodyPr/>
                    <a:lstStyle/>
                    <a:p>
                      <a:pPr algn="ctr" rtl="0" fontAlgn="t"/>
                      <a:r>
                        <a:rPr lang="id-ID" sz="1800" b="1" i="0" u="none" strike="noStrike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</a:rPr>
                        <a:t>PT Asuransi Jiwa BCA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7663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</a:rPr>
                        <a:t>PT Great Eastern Life Indonesia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7663">
                <a:tc>
                  <a:txBody>
                    <a:bodyPr/>
                    <a:lstStyle/>
                    <a:p>
                      <a:pPr algn="ctr" rtl="0" fontAlgn="t"/>
                      <a:r>
                        <a:rPr lang="id-ID" sz="1800" b="1" i="0" u="none" strike="noStrike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</a:rPr>
                        <a:t>PT Central Asia Financial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7663">
                <a:tc>
                  <a:txBody>
                    <a:bodyPr/>
                    <a:lstStyle/>
                    <a:p>
                      <a:pPr algn="ctr" rtl="0" fontAlgn="t"/>
                      <a:r>
                        <a:rPr lang="id-ID" sz="1800" b="1" i="0" u="none" strike="noStrike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</a:rPr>
                        <a:t>PT Equity Life Indonesia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18983">
                <a:tc>
                  <a:txBody>
                    <a:bodyPr/>
                    <a:lstStyle/>
                    <a:p>
                      <a:pPr algn="ctr" rtl="0" fontAlgn="t"/>
                      <a:r>
                        <a:rPr lang="id-ID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</a:rPr>
                        <a:t>PT Asuransi Jiwa </a:t>
                      </a:r>
                      <a:r>
                        <a:rPr lang="id-ID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</a:rPr>
                        <a:t>Advista</a:t>
                      </a:r>
                      <a:endParaRPr lang="id-ID" sz="1800" b="1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18" name="Straight Connector 17"/>
          <p:cNvCxnSpPr/>
          <p:nvPr/>
        </p:nvCxnSpPr>
        <p:spPr>
          <a:xfrm>
            <a:off x="41737" y="5874268"/>
            <a:ext cx="9102263" cy="0"/>
          </a:xfrm>
          <a:prstGeom prst="line">
            <a:avLst/>
          </a:prstGeom>
          <a:ln w="12700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41737" y="6456227"/>
            <a:ext cx="9102263" cy="0"/>
          </a:xfrm>
          <a:prstGeom prst="line">
            <a:avLst/>
          </a:prstGeom>
          <a:ln w="12700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03616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611E1371643F64E9740278C11C2A52B" ma:contentTypeVersion="1" ma:contentTypeDescription="Create a new document." ma:contentTypeScope="" ma:versionID="c5d68c40219e9db5ddd399ecf529f918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55d3c2ff1dfae606d6f8168c38786798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DF2D3FA1-8B94-4F93-9F5C-D388F5818718}"/>
</file>

<file path=customXml/itemProps2.xml><?xml version="1.0" encoding="utf-8"?>
<ds:datastoreItem xmlns:ds="http://schemas.openxmlformats.org/officeDocument/2006/customXml" ds:itemID="{7167F637-6C16-4E06-9799-F4F9049E4A4F}"/>
</file>

<file path=customXml/itemProps3.xml><?xml version="1.0" encoding="utf-8"?>
<ds:datastoreItem xmlns:ds="http://schemas.openxmlformats.org/officeDocument/2006/customXml" ds:itemID="{F5864DDC-3C81-4B60-8286-0FD60DCC12F4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431</TotalTime>
  <Words>70</Words>
  <Application>Microsoft Office PowerPoint</Application>
  <PresentationFormat>On-screen Show (4:3)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Georgia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Pebriantho Pardamean</dc:creator>
  <cp:lastModifiedBy>Oksidea Riveta (PCS)</cp:lastModifiedBy>
  <cp:revision>53</cp:revision>
  <dcterms:created xsi:type="dcterms:W3CDTF">2017-08-10T04:59:16Z</dcterms:created>
  <dcterms:modified xsi:type="dcterms:W3CDTF">2019-02-18T08:33:29Z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0x0101000611E1371643F64E9740278C11C2A52B</vt:lpwstr>
  </property>
</Properties>
</file>