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6561"/>
    <a:srgbClr val="E92E49"/>
    <a:srgbClr val="211F20"/>
    <a:srgbClr val="5AC3B4"/>
    <a:srgbClr val="B5B150"/>
    <a:srgbClr val="1A85AD"/>
    <a:srgbClr val="2B3E4F"/>
    <a:srgbClr val="F2B701"/>
    <a:srgbClr val="A0D2E9"/>
    <a:srgbClr val="F5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2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52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37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558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732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2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545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97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1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999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1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CE6A-A207-4772-BF7B-72D967CB1043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52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6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rgbClr val="2B3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28482" y="-181210"/>
            <a:ext cx="18135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10</a:t>
            </a:r>
            <a:endParaRPr lang="id-ID" sz="110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9860" y="226774"/>
            <a:ext cx="7694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spc="3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PERUSAHAAN ASURANSI JIWA</a:t>
            </a:r>
            <a:endParaRPr lang="id-ID" sz="3200" spc="3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23140" y="865468"/>
            <a:ext cx="679492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70536" y="983512"/>
            <a:ext cx="6876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DENGAN  PENYAMPAIAN  LAPORAN  KEUANGAN  BULANAN  JUNI</a:t>
            </a:r>
            <a:r>
              <a:rPr lang="en-US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2018  TERCEPAT</a:t>
            </a:r>
            <a:endParaRPr lang="id-ID" kern="15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72989" y="1865863"/>
            <a:ext cx="4320208" cy="344557"/>
          </a:xfrm>
          <a:prstGeom prst="rect">
            <a:avLst/>
          </a:prstGeom>
          <a:solidFill>
            <a:srgbClr val="5AC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NAMA PERUSAHAAN</a:t>
            </a:r>
            <a:endParaRPr lang="id-ID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85530" y="5878809"/>
            <a:ext cx="8845827" cy="0"/>
          </a:xfrm>
          <a:prstGeom prst="line">
            <a:avLst/>
          </a:prstGeom>
          <a:ln>
            <a:solidFill>
              <a:srgbClr val="817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432655" y="1895805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432655" y="2170917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2679" y="5880292"/>
            <a:ext cx="9116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spc="600" dirty="0" smtClean="0">
                <a:solidFill>
                  <a:srgbClr val="5AC3B4"/>
                </a:solidFill>
                <a:latin typeface="Georgia" panose="02040502050405020303" pitchFamily="18" charset="0"/>
              </a:rPr>
              <a:t>OJK  MENGAPRESIASI</a:t>
            </a:r>
            <a:endParaRPr lang="id-ID" sz="3600" spc="600" dirty="0">
              <a:solidFill>
                <a:srgbClr val="5AC3B4"/>
              </a:solidFill>
              <a:latin typeface="Georgia" panose="02040502050405020303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" y="6439751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spc="300" dirty="0" smtClean="0">
                <a:solidFill>
                  <a:srgbClr val="2B3E4F"/>
                </a:solidFill>
                <a:latin typeface="Georgia" panose="02040502050405020303" pitchFamily="18" charset="0"/>
              </a:rPr>
              <a:t>KERJA KERAS DAN KOMITMEN YANG TINGGI ATAS PENCAPAIAN TERSEBUT</a:t>
            </a:r>
            <a:endParaRPr lang="id-ID" sz="1400" spc="300" dirty="0">
              <a:solidFill>
                <a:srgbClr val="2B3E4F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681531"/>
              </p:ext>
            </p:extLst>
          </p:nvPr>
        </p:nvGraphicFramePr>
        <p:xfrm>
          <a:off x="2584777" y="2473469"/>
          <a:ext cx="3896632" cy="3405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6632"/>
              </a:tblGrid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PT. </a:t>
                      </a:r>
                      <a:r>
                        <a:rPr lang="id-ID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Pacific</a:t>
                      </a:r>
                      <a:r>
                        <a:rPr lang="id-ID" sz="2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Life Insurance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Asuransi </a:t>
                      </a:r>
                      <a:r>
                        <a:rPr lang="en-US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Jiwa</a:t>
                      </a:r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Sinansari</a:t>
                      </a:r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Indonesia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Asuransi </a:t>
                      </a:r>
                      <a:r>
                        <a:rPr lang="en-US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Jiwa</a:t>
                      </a:r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BCA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</a:t>
                      </a:r>
                      <a:r>
                        <a:rPr lang="en-US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Lippo</a:t>
                      </a:r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Life Assurance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Asuransi Simas </a:t>
                      </a:r>
                      <a:r>
                        <a:rPr lang="fr-FR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Jiwa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BNI Life Insurance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FWD Life Indonesia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</a:t>
                      </a:r>
                      <a:r>
                        <a:rPr lang="en-US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Panin</a:t>
                      </a:r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Dai-Ichi Life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Indolife Pensiontama</a:t>
                      </a:r>
                      <a:endParaRPr lang="it-IT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Zurich </a:t>
                      </a:r>
                      <a:r>
                        <a:rPr lang="en-US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Topas</a:t>
                      </a:r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Life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6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3AC3596-CD16-4370-9C85-846202410C56}"/>
</file>

<file path=customXml/itemProps2.xml><?xml version="1.0" encoding="utf-8"?>
<ds:datastoreItem xmlns:ds="http://schemas.openxmlformats.org/officeDocument/2006/customXml" ds:itemID="{907BDC50-3B77-4039-840A-FE95F46F125B}"/>
</file>

<file path=customXml/itemProps3.xml><?xml version="1.0" encoding="utf-8"?>
<ds:datastoreItem xmlns:ds="http://schemas.openxmlformats.org/officeDocument/2006/customXml" ds:itemID="{556F4A26-83BB-44BE-998C-7307665FDAD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66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Devi Libyanda</cp:lastModifiedBy>
  <cp:revision>32</cp:revision>
  <dcterms:created xsi:type="dcterms:W3CDTF">2017-08-10T04:59:16Z</dcterms:created>
  <dcterms:modified xsi:type="dcterms:W3CDTF">2018-07-16T01:43:35Z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