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5F3C"/>
    <a:srgbClr val="FF9A54"/>
    <a:srgbClr val="82C6B2"/>
    <a:srgbClr val="FFFFFF"/>
    <a:srgbClr val="3692D3"/>
    <a:srgbClr val="518D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50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73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064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257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661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124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43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004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70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8815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31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4254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C70A-B67E-4C7B-9307-2D995D620D3D}" type="datetimeFigureOut">
              <a:rPr lang="id-ID" smtClean="0"/>
              <a:t>18/05/2018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04B38-187E-4EC6-8B0A-425930D81B3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2519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730937"/>
          </a:xfrm>
          <a:prstGeom prst="rect">
            <a:avLst/>
          </a:prstGeom>
          <a:solidFill>
            <a:srgbClr val="FF9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5904" y="57287"/>
            <a:ext cx="8962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spc="300" smtClean="0">
                <a:solidFill>
                  <a:prstClr val="white"/>
                </a:solidFill>
                <a:latin typeface="Georgia" panose="02040502050405020303" pitchFamily="18" charset="0"/>
              </a:rPr>
              <a:t>PERUSAHAAN ASURANSI UMUM &amp; REASURANSI</a:t>
            </a:r>
            <a:endParaRPr lang="id-ID" sz="2400" b="1" spc="300" dirty="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113722" y="888284"/>
            <a:ext cx="6367132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85530" y="5788191"/>
            <a:ext cx="8845827" cy="0"/>
          </a:xfrm>
          <a:prstGeom prst="line">
            <a:avLst/>
          </a:prstGeom>
          <a:ln>
            <a:solidFill>
              <a:srgbClr val="817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398247" y="1857797"/>
            <a:ext cx="4415731" cy="344557"/>
            <a:chOff x="2498500" y="1957763"/>
            <a:chExt cx="4320208" cy="344557"/>
          </a:xfrm>
        </p:grpSpPr>
        <p:sp>
          <p:nvSpPr>
            <p:cNvPr id="16" name="Rectangle 15"/>
            <p:cNvSpPr/>
            <p:nvPr/>
          </p:nvSpPr>
          <p:spPr>
            <a:xfrm>
              <a:off x="2498500" y="1957763"/>
              <a:ext cx="4320208" cy="344557"/>
            </a:xfrm>
            <a:prstGeom prst="rect">
              <a:avLst/>
            </a:prstGeom>
            <a:solidFill>
              <a:srgbClr val="FF9A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sz="2000" b="1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NAMA PERUSAHAAN</a:t>
              </a:r>
              <a:endParaRPr lang="id-ID" sz="2000" b="1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40236" y="1987705"/>
              <a:ext cx="4238716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540236" y="2262817"/>
              <a:ext cx="4238716" cy="0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14441" y="38352"/>
            <a:ext cx="910226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441" y="1686851"/>
            <a:ext cx="9102263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-1" y="5780537"/>
            <a:ext cx="9116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3600" spc="600" smtClean="0">
                <a:solidFill>
                  <a:schemeClr val="accent2">
                    <a:lumMod val="75000"/>
                  </a:schemeClr>
                </a:solidFill>
                <a:latin typeface="Georgia" panose="02040502050405020303" pitchFamily="18" charset="0"/>
              </a:rPr>
              <a:t>OJK  MENGAPRESIASI</a:t>
            </a:r>
            <a:endParaRPr lang="id-ID" sz="3600" spc="600" dirty="0">
              <a:solidFill>
                <a:schemeClr val="accent2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9986" y="-208478"/>
            <a:ext cx="18135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1000" spc="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10</a:t>
            </a:r>
            <a:endParaRPr lang="id-ID" sz="11000" spc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0536" y="983512"/>
            <a:ext cx="6876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kern="1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DENGAN  PENYAMPAIAN  LAPORAN  KEUANGAN  BULANAN  </a:t>
            </a:r>
            <a:r>
              <a:rPr lang="en-US" kern="1500" smtClean="0">
                <a:solidFill>
                  <a:schemeClr val="bg1"/>
                </a:solidFill>
                <a:latin typeface="Georgia" panose="02040502050405020303" pitchFamily="18" charset="0"/>
              </a:rPr>
              <a:t>APRIL </a:t>
            </a:r>
            <a:r>
              <a:rPr lang="id-ID" kern="1500" smtClean="0">
                <a:solidFill>
                  <a:schemeClr val="bg1"/>
                </a:solidFill>
                <a:latin typeface="Georgia" panose="02040502050405020303" pitchFamily="18" charset="0"/>
              </a:rPr>
              <a:t>2018  </a:t>
            </a:r>
            <a:r>
              <a:rPr lang="id-ID" kern="15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TERCEPAT</a:t>
            </a:r>
            <a:endParaRPr lang="id-ID" kern="15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88627"/>
              </p:ext>
            </p:extLst>
          </p:nvPr>
        </p:nvGraphicFramePr>
        <p:xfrm>
          <a:off x="2435746" y="2329215"/>
          <a:ext cx="4378232" cy="3371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8232"/>
              </a:tblGrid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Adira Dinamika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Umum BCA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Parolamas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PT. Reasuransi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Maipark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Indonesia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Jasa Tania Tbk.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Samsung Tugu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Kookmin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Best Insurance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Indonesia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China Taiping Insurance Indonesia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Bringin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Sejahtera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Artamakmur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142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PT Asuransi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Bangun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Askrida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-1" y="6346565"/>
            <a:ext cx="9144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400" spc="300" smtClean="0">
                <a:solidFill>
                  <a:srgbClr val="2B3E4F"/>
                </a:solidFill>
                <a:latin typeface="Georgia" panose="02040502050405020303" pitchFamily="18" charset="0"/>
              </a:rPr>
              <a:t>KERJA KERAS DAN KOMITMEN YANG TINGGI ATAS PENCAPAIAN TERSEBUT</a:t>
            </a:r>
            <a:endParaRPr lang="id-ID" sz="1400" spc="300" dirty="0">
              <a:solidFill>
                <a:srgbClr val="2B3E4F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11E1371643F64E9740278C11C2A52B" ma:contentTypeVersion="1" ma:contentTypeDescription="Create a new document." ma:contentTypeScope="" ma:versionID="c5d68c40219e9db5ddd399ecf529f91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8A505E0-9D52-4836-AD6C-1CEEC3939A63}"/>
</file>

<file path=customXml/itemProps2.xml><?xml version="1.0" encoding="utf-8"?>
<ds:datastoreItem xmlns:ds="http://schemas.openxmlformats.org/officeDocument/2006/customXml" ds:itemID="{4AC4CE00-1BAF-490A-8672-D581CF56C324}"/>
</file>

<file path=customXml/itemProps3.xml><?xml version="1.0" encoding="utf-8"?>
<ds:datastoreItem xmlns:ds="http://schemas.openxmlformats.org/officeDocument/2006/customXml" ds:itemID="{58DD33A3-C902-4937-B168-409AFCFC294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72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Georgia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Pebriantho Pardamean</dc:creator>
  <cp:lastModifiedBy>Muchammad Ali Fahmi (PCS)</cp:lastModifiedBy>
  <cp:revision>16</cp:revision>
  <dcterms:created xsi:type="dcterms:W3CDTF">2017-08-10T06:31:22Z</dcterms:created>
  <dcterms:modified xsi:type="dcterms:W3CDTF">2018-05-18T01:51:15Z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0x0101000611E1371643F64E9740278C11C2A52B</vt:lpwstr>
  </property>
</Properties>
</file>