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6561"/>
    <a:srgbClr val="E92E49"/>
    <a:srgbClr val="211F20"/>
    <a:srgbClr val="5AC3B4"/>
    <a:srgbClr val="B5B150"/>
    <a:srgbClr val="1A85AD"/>
    <a:srgbClr val="2B3E4F"/>
    <a:srgbClr val="F2B701"/>
    <a:srgbClr val="A0D2E9"/>
    <a:srgbClr val="F5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500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CE6A-A207-4772-BF7B-72D967CB1043}" type="datetimeFigureOut">
              <a:rPr lang="id-ID" smtClean="0"/>
              <a:t>18/05/2018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36CA1-0E73-46F2-A997-F4D6C8B9305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04298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CE6A-A207-4772-BF7B-72D967CB1043}" type="datetimeFigureOut">
              <a:rPr lang="id-ID" smtClean="0"/>
              <a:t>18/05/2018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36CA1-0E73-46F2-A997-F4D6C8B9305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25218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CE6A-A207-4772-BF7B-72D967CB1043}" type="datetimeFigureOut">
              <a:rPr lang="id-ID" smtClean="0"/>
              <a:t>18/05/2018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36CA1-0E73-46F2-A997-F4D6C8B9305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63715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CE6A-A207-4772-BF7B-72D967CB1043}" type="datetimeFigureOut">
              <a:rPr lang="id-ID" smtClean="0"/>
              <a:t>18/05/2018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36CA1-0E73-46F2-A997-F4D6C8B9305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65583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CE6A-A207-4772-BF7B-72D967CB1043}" type="datetimeFigureOut">
              <a:rPr lang="id-ID" smtClean="0"/>
              <a:t>18/05/2018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36CA1-0E73-46F2-A997-F4D6C8B9305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7329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CE6A-A207-4772-BF7B-72D967CB1043}" type="datetimeFigureOut">
              <a:rPr lang="id-ID" smtClean="0"/>
              <a:t>18/05/2018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36CA1-0E73-46F2-A997-F4D6C8B9305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58122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CE6A-A207-4772-BF7B-72D967CB1043}" type="datetimeFigureOut">
              <a:rPr lang="id-ID" smtClean="0"/>
              <a:t>18/05/2018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36CA1-0E73-46F2-A997-F4D6C8B9305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55454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CE6A-A207-4772-BF7B-72D967CB1043}" type="datetimeFigureOut">
              <a:rPr lang="id-ID" smtClean="0"/>
              <a:t>18/05/2018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36CA1-0E73-46F2-A997-F4D6C8B9305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19715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CE6A-A207-4772-BF7B-72D967CB1043}" type="datetimeFigureOut">
              <a:rPr lang="id-ID" smtClean="0"/>
              <a:t>18/05/2018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36CA1-0E73-46F2-A997-F4D6C8B9305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52166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CE6A-A207-4772-BF7B-72D967CB1043}" type="datetimeFigureOut">
              <a:rPr lang="id-ID" smtClean="0"/>
              <a:t>18/05/2018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36CA1-0E73-46F2-A997-F4D6C8B9305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89996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FCE6A-A207-4772-BF7B-72D967CB1043}" type="datetimeFigureOut">
              <a:rPr lang="id-ID" smtClean="0"/>
              <a:t>18/05/2018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36CA1-0E73-46F2-A997-F4D6C8B9305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6151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FCE6A-A207-4772-BF7B-72D967CB1043}" type="datetimeFigureOut">
              <a:rPr lang="id-ID" smtClean="0"/>
              <a:t>18/05/2018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36CA1-0E73-46F2-A997-F4D6C8B9305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2452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F656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1730937"/>
          </a:xfrm>
          <a:prstGeom prst="rect">
            <a:avLst/>
          </a:prstGeom>
          <a:solidFill>
            <a:srgbClr val="2B3E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TextBox 7"/>
          <p:cNvSpPr txBox="1"/>
          <p:nvPr/>
        </p:nvSpPr>
        <p:spPr>
          <a:xfrm>
            <a:off x="28482" y="-181210"/>
            <a:ext cx="181357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1000" spc="600" dirty="0" smtClean="0">
                <a:solidFill>
                  <a:schemeClr val="bg1"/>
                </a:solidFill>
                <a:latin typeface="Georgia" panose="02040502050405020303" pitchFamily="18" charset="0"/>
              </a:rPr>
              <a:t>10</a:t>
            </a:r>
            <a:endParaRPr lang="id-ID" sz="11000" spc="6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49860" y="226774"/>
            <a:ext cx="7694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3200" spc="300" dirty="0" smtClean="0">
                <a:solidFill>
                  <a:schemeClr val="bg1"/>
                </a:solidFill>
                <a:latin typeface="Georgia" panose="02040502050405020303" pitchFamily="18" charset="0"/>
              </a:rPr>
              <a:t>PERUSAHAAN ASURANSI JIWA</a:t>
            </a:r>
            <a:endParaRPr lang="id-ID" sz="3200" spc="3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923140" y="865468"/>
            <a:ext cx="6794926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870536" y="983512"/>
            <a:ext cx="6876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kern="1500" dirty="0" smtClean="0">
                <a:solidFill>
                  <a:schemeClr val="bg1"/>
                </a:solidFill>
                <a:latin typeface="Georgia" panose="02040502050405020303" pitchFamily="18" charset="0"/>
              </a:rPr>
              <a:t>DENGAN  PENYAMPAIAN  LAPORAN  KEUANGAN  BULANAN  </a:t>
            </a:r>
            <a:r>
              <a:rPr lang="en-US" kern="1500" dirty="0" smtClean="0">
                <a:solidFill>
                  <a:schemeClr val="bg1"/>
                </a:solidFill>
                <a:latin typeface="Georgia" panose="02040502050405020303" pitchFamily="18" charset="0"/>
              </a:rPr>
              <a:t>APRIL </a:t>
            </a:r>
            <a:r>
              <a:rPr lang="id-ID" kern="1500" dirty="0" smtClean="0">
                <a:solidFill>
                  <a:schemeClr val="bg1"/>
                </a:solidFill>
                <a:latin typeface="Georgia" panose="02040502050405020303" pitchFamily="18" charset="0"/>
              </a:rPr>
              <a:t>2018  </a:t>
            </a:r>
            <a:r>
              <a:rPr lang="id-ID" kern="1500" dirty="0" smtClean="0">
                <a:solidFill>
                  <a:schemeClr val="bg1"/>
                </a:solidFill>
                <a:latin typeface="Georgia" panose="02040502050405020303" pitchFamily="18" charset="0"/>
              </a:rPr>
              <a:t>TERCEPAT</a:t>
            </a:r>
            <a:endParaRPr lang="id-ID" kern="15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372989" y="1865863"/>
            <a:ext cx="4320208" cy="344557"/>
          </a:xfrm>
          <a:prstGeom prst="rect">
            <a:avLst/>
          </a:prstGeom>
          <a:solidFill>
            <a:srgbClr val="5AC3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NAMA PERUSAHAAN</a:t>
            </a:r>
            <a:endParaRPr lang="id-ID" sz="2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185530" y="5878809"/>
            <a:ext cx="8845827" cy="0"/>
          </a:xfrm>
          <a:prstGeom prst="line">
            <a:avLst/>
          </a:prstGeom>
          <a:ln>
            <a:solidFill>
              <a:srgbClr val="817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432655" y="1895805"/>
            <a:ext cx="4238716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432655" y="2170917"/>
            <a:ext cx="4238716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4441" y="38352"/>
            <a:ext cx="9102263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4441" y="1686851"/>
            <a:ext cx="9102263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2679" y="5880292"/>
            <a:ext cx="91167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3600" spc="600" dirty="0" smtClean="0">
                <a:solidFill>
                  <a:srgbClr val="5AC3B4"/>
                </a:solidFill>
                <a:latin typeface="Georgia" panose="02040502050405020303" pitchFamily="18" charset="0"/>
              </a:rPr>
              <a:t>OJK  MENGAPRESIASI</a:t>
            </a:r>
            <a:endParaRPr lang="id-ID" sz="3600" spc="600" dirty="0">
              <a:solidFill>
                <a:srgbClr val="5AC3B4"/>
              </a:solidFill>
              <a:latin typeface="Georgia" panose="02040502050405020303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-1" y="6439751"/>
            <a:ext cx="91440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400" spc="300" dirty="0" smtClean="0">
                <a:solidFill>
                  <a:srgbClr val="2B3E4F"/>
                </a:solidFill>
                <a:latin typeface="Georgia" panose="02040502050405020303" pitchFamily="18" charset="0"/>
              </a:rPr>
              <a:t>KERJA KERAS DAN KOMITMEN YANG TINGGI ATAS PENCAPAIAN TERSEBUT</a:t>
            </a:r>
            <a:endParaRPr lang="id-ID" sz="1400" spc="300" dirty="0">
              <a:solidFill>
                <a:srgbClr val="2B3E4F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063527"/>
              </p:ext>
            </p:extLst>
          </p:nvPr>
        </p:nvGraphicFramePr>
        <p:xfrm>
          <a:off x="2527606" y="2382851"/>
          <a:ext cx="3896632" cy="34053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96632"/>
              </a:tblGrid>
              <a:tr h="340534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PT Asuransi </a:t>
                      </a:r>
                      <a:r>
                        <a:rPr lang="en-US" sz="20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Simas</a:t>
                      </a:r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Jiwa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0534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PT BNI Life Insurance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0534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PT AXA Financial Indonesia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0534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PT Asuransi Jiwa BCA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0534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PT. Asuransi Jiwa Taspen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0534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PT Great Eastern Life Indonesia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0534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PT Asuransi Jiwa InHealth Indonesia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0534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PT Astra Aviva Life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0534">
                <a:tc>
                  <a:txBody>
                    <a:bodyPr/>
                    <a:lstStyle/>
                    <a:p>
                      <a:pPr algn="ctr" rtl="0" fontAlgn="t"/>
                      <a:r>
                        <a:rPr lang="it-IT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PT Asuransi Ciputra </a:t>
                      </a:r>
                      <a:r>
                        <a:rPr lang="it-IT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Indonesia</a:t>
                      </a:r>
                      <a:endParaRPr lang="it-IT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0534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PT </a:t>
                      </a:r>
                      <a:r>
                        <a:rPr lang="en-US" sz="20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Indolife</a:t>
                      </a:r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Pensiontama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361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11E1371643F64E9740278C11C2A52B" ma:contentTypeVersion="1" ma:contentTypeDescription="Create a new document." ma:contentTypeScope="" ma:versionID="c5d68c40219e9db5ddd399ecf529f91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55d3c2ff1dfae606d6f8168c3878679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98972A0-333D-431D-BDCD-7F4BB09AB3B5}"/>
</file>

<file path=customXml/itemProps2.xml><?xml version="1.0" encoding="utf-8"?>
<ds:datastoreItem xmlns:ds="http://schemas.openxmlformats.org/officeDocument/2006/customXml" ds:itemID="{A5929FEA-9F11-440F-A9FD-FB682C744B5C}"/>
</file>

<file path=customXml/itemProps3.xml><?xml version="1.0" encoding="utf-8"?>
<ds:datastoreItem xmlns:ds="http://schemas.openxmlformats.org/officeDocument/2006/customXml" ds:itemID="{1348B2F3-C0CB-4D9F-91DD-5744E0B3F51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</TotalTime>
  <Words>67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Georgia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Pebriantho Pardamean</dc:creator>
  <cp:lastModifiedBy>Muchammad Ali Fahmi (PCS)</cp:lastModifiedBy>
  <cp:revision>29</cp:revision>
  <dcterms:created xsi:type="dcterms:W3CDTF">2017-08-10T04:59:16Z</dcterms:created>
  <dcterms:modified xsi:type="dcterms:W3CDTF">2018-05-18T01:52:29Z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0x0101000611E1371643F64E9740278C11C2A52B</vt:lpwstr>
  </property>
</Properties>
</file>